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0"/>
  </p:notesMasterIdLst>
  <p:sldIdLst>
    <p:sldId id="256" r:id="rId2"/>
    <p:sldId id="259" r:id="rId3"/>
    <p:sldId id="262" r:id="rId4"/>
    <p:sldId id="278" r:id="rId5"/>
    <p:sldId id="257" r:id="rId6"/>
    <p:sldId id="263" r:id="rId7"/>
    <p:sldId id="264" r:id="rId8"/>
    <p:sldId id="265" r:id="rId9"/>
    <p:sldId id="266" r:id="rId10"/>
    <p:sldId id="268" r:id="rId11"/>
    <p:sldId id="269" r:id="rId12"/>
    <p:sldId id="261" r:id="rId13"/>
    <p:sldId id="275" r:id="rId14"/>
    <p:sldId id="271" r:id="rId15"/>
    <p:sldId id="276" r:id="rId16"/>
    <p:sldId id="274" r:id="rId17"/>
    <p:sldId id="272" r:id="rId18"/>
    <p:sldId id="273"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0CFC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935"/>
    <p:restoredTop sz="94662"/>
  </p:normalViewPr>
  <p:slideViewPr>
    <p:cSldViewPr snapToGrid="0" snapToObjects="1">
      <p:cViewPr>
        <p:scale>
          <a:sx n="91" d="100"/>
          <a:sy n="91" d="100"/>
        </p:scale>
        <p:origin x="376" y="4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A3A2A04-C44D-764A-9193-023F57E062F4}" type="datetimeFigureOut">
              <a:rPr lang="en-US" smtClean="0"/>
              <a:t>4/26/24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3DEEAAB-74F1-0849-AC10-8CE4AEA5A3B8}" type="slidenum">
              <a:rPr lang="en-US" smtClean="0"/>
              <a:t>‹#›</a:t>
            </a:fld>
            <a:endParaRPr lang="en-US"/>
          </a:p>
        </p:txBody>
      </p:sp>
    </p:spTree>
    <p:extLst>
      <p:ext uri="{BB962C8B-B14F-4D97-AF65-F5344CB8AC3E}">
        <p14:creationId xmlns:p14="http://schemas.microsoft.com/office/powerpoint/2010/main" val="257805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PH" b="0" i="0" u="none" strike="noStrike" dirty="0">
                <a:solidFill>
                  <a:srgbClr val="222222"/>
                </a:solidFill>
                <a:effectLst/>
                <a:latin typeface="Arial" panose="020B0604020202020204" pitchFamily="34" charset="0"/>
              </a:rPr>
              <a:t> It looks like purine starvation causes dysregulation of carbon energetic metabolism, where cells are trying to achieve a higher concentration of ATP, by using all available carbon sources and removing glucose repression during metabolism.</a:t>
            </a:r>
            <a:endParaRPr lang="en-US" dirty="0"/>
          </a:p>
        </p:txBody>
      </p:sp>
      <p:sp>
        <p:nvSpPr>
          <p:cNvPr id="4" name="Slide Number Placeholder 3"/>
          <p:cNvSpPr>
            <a:spLocks noGrp="1"/>
          </p:cNvSpPr>
          <p:nvPr>
            <p:ph type="sldNum" sz="quarter" idx="5"/>
          </p:nvPr>
        </p:nvSpPr>
        <p:spPr/>
        <p:txBody>
          <a:bodyPr/>
          <a:lstStyle/>
          <a:p>
            <a:fld id="{E3DEEAAB-74F1-0849-AC10-8CE4AEA5A3B8}" type="slidenum">
              <a:rPr lang="en-US" smtClean="0"/>
              <a:t>17</a:t>
            </a:fld>
            <a:endParaRPr lang="en-US"/>
          </a:p>
        </p:txBody>
      </p:sp>
    </p:spTree>
    <p:extLst>
      <p:ext uri="{BB962C8B-B14F-4D97-AF65-F5344CB8AC3E}">
        <p14:creationId xmlns:p14="http://schemas.microsoft.com/office/powerpoint/2010/main" val="21250074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545672-E8FD-4247-87F6-5549CAC2479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290BE07-DF9F-6E40-BF40-C1207B0648E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9542CED-CE94-A540-A2E1-FC67B4F4E7CB}"/>
              </a:ext>
            </a:extLst>
          </p:cNvPr>
          <p:cNvSpPr>
            <a:spLocks noGrp="1"/>
          </p:cNvSpPr>
          <p:nvPr>
            <p:ph type="dt" sz="half" idx="10"/>
          </p:nvPr>
        </p:nvSpPr>
        <p:spPr/>
        <p:txBody>
          <a:bodyPr/>
          <a:lstStyle/>
          <a:p>
            <a:fld id="{0F022811-6149-0944-9243-1E8939F24C35}" type="datetimeFigureOut">
              <a:rPr lang="en-US" smtClean="0"/>
              <a:t>4/24/24</a:t>
            </a:fld>
            <a:endParaRPr lang="en-US"/>
          </a:p>
        </p:txBody>
      </p:sp>
      <p:sp>
        <p:nvSpPr>
          <p:cNvPr id="5" name="Footer Placeholder 4">
            <a:extLst>
              <a:ext uri="{FF2B5EF4-FFF2-40B4-BE49-F238E27FC236}">
                <a16:creationId xmlns:a16="http://schemas.microsoft.com/office/drawing/2014/main" id="{A1F91A80-5326-1641-9CBF-F6A8B97E109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6A2963-E1CF-3D47-ADAF-E2C80CCEC33C}"/>
              </a:ext>
            </a:extLst>
          </p:cNvPr>
          <p:cNvSpPr>
            <a:spLocks noGrp="1"/>
          </p:cNvSpPr>
          <p:nvPr>
            <p:ph type="sldNum" sz="quarter" idx="12"/>
          </p:nvPr>
        </p:nvSpPr>
        <p:spPr/>
        <p:txBody>
          <a:bodyPr/>
          <a:lstStyle/>
          <a:p>
            <a:fld id="{209C6F02-2947-084F-B5B9-F11A20BFC804}" type="slidenum">
              <a:rPr lang="en-US" smtClean="0"/>
              <a:t>‹#›</a:t>
            </a:fld>
            <a:endParaRPr lang="en-US"/>
          </a:p>
        </p:txBody>
      </p:sp>
    </p:spTree>
    <p:extLst>
      <p:ext uri="{BB962C8B-B14F-4D97-AF65-F5344CB8AC3E}">
        <p14:creationId xmlns:p14="http://schemas.microsoft.com/office/powerpoint/2010/main" val="22769412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749CDD-8097-D347-A688-5B5283DC61B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4E4C20B-2E5F-A740-BA9A-866C3A08CB2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1478648-1EDA-CF47-8B4D-B5179E235A1C}"/>
              </a:ext>
            </a:extLst>
          </p:cNvPr>
          <p:cNvSpPr>
            <a:spLocks noGrp="1"/>
          </p:cNvSpPr>
          <p:nvPr>
            <p:ph type="dt" sz="half" idx="10"/>
          </p:nvPr>
        </p:nvSpPr>
        <p:spPr/>
        <p:txBody>
          <a:bodyPr/>
          <a:lstStyle/>
          <a:p>
            <a:fld id="{0F022811-6149-0944-9243-1E8939F24C35}" type="datetimeFigureOut">
              <a:rPr lang="en-US" smtClean="0"/>
              <a:t>4/24/24</a:t>
            </a:fld>
            <a:endParaRPr lang="en-US"/>
          </a:p>
        </p:txBody>
      </p:sp>
      <p:sp>
        <p:nvSpPr>
          <p:cNvPr id="5" name="Footer Placeholder 4">
            <a:extLst>
              <a:ext uri="{FF2B5EF4-FFF2-40B4-BE49-F238E27FC236}">
                <a16:creationId xmlns:a16="http://schemas.microsoft.com/office/drawing/2014/main" id="{3BCEFE3E-4C41-234E-8016-F6BC94F71D6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AC8D73C-FE72-A84A-9005-8BF5C66288D8}"/>
              </a:ext>
            </a:extLst>
          </p:cNvPr>
          <p:cNvSpPr>
            <a:spLocks noGrp="1"/>
          </p:cNvSpPr>
          <p:nvPr>
            <p:ph type="sldNum" sz="quarter" idx="12"/>
          </p:nvPr>
        </p:nvSpPr>
        <p:spPr/>
        <p:txBody>
          <a:bodyPr/>
          <a:lstStyle/>
          <a:p>
            <a:fld id="{209C6F02-2947-084F-B5B9-F11A20BFC804}" type="slidenum">
              <a:rPr lang="en-US" smtClean="0"/>
              <a:t>‹#›</a:t>
            </a:fld>
            <a:endParaRPr lang="en-US"/>
          </a:p>
        </p:txBody>
      </p:sp>
    </p:spTree>
    <p:extLst>
      <p:ext uri="{BB962C8B-B14F-4D97-AF65-F5344CB8AC3E}">
        <p14:creationId xmlns:p14="http://schemas.microsoft.com/office/powerpoint/2010/main" val="8340386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7052C89-42DB-9546-BE7C-3252636E88A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B1AB3D9-2DE1-3F45-9ABF-DC29F184378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7EA9C3-6DFB-164A-B605-F5F4CE62CE91}"/>
              </a:ext>
            </a:extLst>
          </p:cNvPr>
          <p:cNvSpPr>
            <a:spLocks noGrp="1"/>
          </p:cNvSpPr>
          <p:nvPr>
            <p:ph type="dt" sz="half" idx="10"/>
          </p:nvPr>
        </p:nvSpPr>
        <p:spPr/>
        <p:txBody>
          <a:bodyPr/>
          <a:lstStyle/>
          <a:p>
            <a:fld id="{0F022811-6149-0944-9243-1E8939F24C35}" type="datetimeFigureOut">
              <a:rPr lang="en-US" smtClean="0"/>
              <a:t>4/24/24</a:t>
            </a:fld>
            <a:endParaRPr lang="en-US"/>
          </a:p>
        </p:txBody>
      </p:sp>
      <p:sp>
        <p:nvSpPr>
          <p:cNvPr id="5" name="Footer Placeholder 4">
            <a:extLst>
              <a:ext uri="{FF2B5EF4-FFF2-40B4-BE49-F238E27FC236}">
                <a16:creationId xmlns:a16="http://schemas.microsoft.com/office/drawing/2014/main" id="{EBF86EC8-00AD-4548-AAB9-480695C49A0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1B9CB95-CB06-2642-85F4-55B3E3129C88}"/>
              </a:ext>
            </a:extLst>
          </p:cNvPr>
          <p:cNvSpPr>
            <a:spLocks noGrp="1"/>
          </p:cNvSpPr>
          <p:nvPr>
            <p:ph type="sldNum" sz="quarter" idx="12"/>
          </p:nvPr>
        </p:nvSpPr>
        <p:spPr/>
        <p:txBody>
          <a:bodyPr/>
          <a:lstStyle/>
          <a:p>
            <a:fld id="{209C6F02-2947-084F-B5B9-F11A20BFC804}" type="slidenum">
              <a:rPr lang="en-US" smtClean="0"/>
              <a:t>‹#›</a:t>
            </a:fld>
            <a:endParaRPr lang="en-US"/>
          </a:p>
        </p:txBody>
      </p:sp>
    </p:spTree>
    <p:extLst>
      <p:ext uri="{BB962C8B-B14F-4D97-AF65-F5344CB8AC3E}">
        <p14:creationId xmlns:p14="http://schemas.microsoft.com/office/powerpoint/2010/main" val="31443267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85292D-BFBF-2543-B5E5-F5D4406A8C7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1B49A46-70C3-314C-A613-2159DA43B93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731BA8B-BF4F-104C-B25A-9A2B42C59DD1}"/>
              </a:ext>
            </a:extLst>
          </p:cNvPr>
          <p:cNvSpPr>
            <a:spLocks noGrp="1"/>
          </p:cNvSpPr>
          <p:nvPr>
            <p:ph type="dt" sz="half" idx="10"/>
          </p:nvPr>
        </p:nvSpPr>
        <p:spPr/>
        <p:txBody>
          <a:bodyPr/>
          <a:lstStyle/>
          <a:p>
            <a:fld id="{0F022811-6149-0944-9243-1E8939F24C35}" type="datetimeFigureOut">
              <a:rPr lang="en-US" smtClean="0"/>
              <a:t>4/24/24</a:t>
            </a:fld>
            <a:endParaRPr lang="en-US"/>
          </a:p>
        </p:txBody>
      </p:sp>
      <p:sp>
        <p:nvSpPr>
          <p:cNvPr id="5" name="Footer Placeholder 4">
            <a:extLst>
              <a:ext uri="{FF2B5EF4-FFF2-40B4-BE49-F238E27FC236}">
                <a16:creationId xmlns:a16="http://schemas.microsoft.com/office/drawing/2014/main" id="{FE2368FE-91C4-D145-BF57-23557DC03F1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D60B62B-90F2-D245-A341-BE6F053D4C0F}"/>
              </a:ext>
            </a:extLst>
          </p:cNvPr>
          <p:cNvSpPr>
            <a:spLocks noGrp="1"/>
          </p:cNvSpPr>
          <p:nvPr>
            <p:ph type="sldNum" sz="quarter" idx="12"/>
          </p:nvPr>
        </p:nvSpPr>
        <p:spPr/>
        <p:txBody>
          <a:bodyPr/>
          <a:lstStyle/>
          <a:p>
            <a:fld id="{209C6F02-2947-084F-B5B9-F11A20BFC804}" type="slidenum">
              <a:rPr lang="en-US" smtClean="0"/>
              <a:t>‹#›</a:t>
            </a:fld>
            <a:endParaRPr lang="en-US"/>
          </a:p>
        </p:txBody>
      </p:sp>
    </p:spTree>
    <p:extLst>
      <p:ext uri="{BB962C8B-B14F-4D97-AF65-F5344CB8AC3E}">
        <p14:creationId xmlns:p14="http://schemas.microsoft.com/office/powerpoint/2010/main" val="23764347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FCAAA6-3721-D14F-B8E2-C6F775229AA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42682D1-E6C7-0A4D-87BE-BCB608980E3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EE564E3-4FA7-1144-879B-DF9D5933B8D7}"/>
              </a:ext>
            </a:extLst>
          </p:cNvPr>
          <p:cNvSpPr>
            <a:spLocks noGrp="1"/>
          </p:cNvSpPr>
          <p:nvPr>
            <p:ph type="dt" sz="half" idx="10"/>
          </p:nvPr>
        </p:nvSpPr>
        <p:spPr/>
        <p:txBody>
          <a:bodyPr/>
          <a:lstStyle/>
          <a:p>
            <a:fld id="{0F022811-6149-0944-9243-1E8939F24C35}" type="datetimeFigureOut">
              <a:rPr lang="en-US" smtClean="0"/>
              <a:t>4/24/24</a:t>
            </a:fld>
            <a:endParaRPr lang="en-US"/>
          </a:p>
        </p:txBody>
      </p:sp>
      <p:sp>
        <p:nvSpPr>
          <p:cNvPr id="5" name="Footer Placeholder 4">
            <a:extLst>
              <a:ext uri="{FF2B5EF4-FFF2-40B4-BE49-F238E27FC236}">
                <a16:creationId xmlns:a16="http://schemas.microsoft.com/office/drawing/2014/main" id="{19F78458-B242-AA43-9DE8-87D08579115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5DA91AC-B1AC-D242-8A9B-47F674BC92F2}"/>
              </a:ext>
            </a:extLst>
          </p:cNvPr>
          <p:cNvSpPr>
            <a:spLocks noGrp="1"/>
          </p:cNvSpPr>
          <p:nvPr>
            <p:ph type="sldNum" sz="quarter" idx="12"/>
          </p:nvPr>
        </p:nvSpPr>
        <p:spPr/>
        <p:txBody>
          <a:bodyPr/>
          <a:lstStyle/>
          <a:p>
            <a:fld id="{209C6F02-2947-084F-B5B9-F11A20BFC804}" type="slidenum">
              <a:rPr lang="en-US" smtClean="0"/>
              <a:t>‹#›</a:t>
            </a:fld>
            <a:endParaRPr lang="en-US"/>
          </a:p>
        </p:txBody>
      </p:sp>
    </p:spTree>
    <p:extLst>
      <p:ext uri="{BB962C8B-B14F-4D97-AF65-F5344CB8AC3E}">
        <p14:creationId xmlns:p14="http://schemas.microsoft.com/office/powerpoint/2010/main" val="37587328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57A37B-CF82-A143-9B2D-0538847134C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FDA24DB-1326-A74C-9D3B-9AA47DC6D10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7CB7223-4B40-C344-BC31-A86658359FA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56818E0-9AB5-8B4B-8E45-9431D628FF2C}"/>
              </a:ext>
            </a:extLst>
          </p:cNvPr>
          <p:cNvSpPr>
            <a:spLocks noGrp="1"/>
          </p:cNvSpPr>
          <p:nvPr>
            <p:ph type="dt" sz="half" idx="10"/>
          </p:nvPr>
        </p:nvSpPr>
        <p:spPr/>
        <p:txBody>
          <a:bodyPr/>
          <a:lstStyle/>
          <a:p>
            <a:fld id="{0F022811-6149-0944-9243-1E8939F24C35}" type="datetimeFigureOut">
              <a:rPr lang="en-US" smtClean="0"/>
              <a:t>4/24/24</a:t>
            </a:fld>
            <a:endParaRPr lang="en-US"/>
          </a:p>
        </p:txBody>
      </p:sp>
      <p:sp>
        <p:nvSpPr>
          <p:cNvPr id="6" name="Footer Placeholder 5">
            <a:extLst>
              <a:ext uri="{FF2B5EF4-FFF2-40B4-BE49-F238E27FC236}">
                <a16:creationId xmlns:a16="http://schemas.microsoft.com/office/drawing/2014/main" id="{763EEBF4-BEE1-714C-9549-8F9C3A47CCD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F263BF7-9D3C-A549-AD40-91515D2955D8}"/>
              </a:ext>
            </a:extLst>
          </p:cNvPr>
          <p:cNvSpPr>
            <a:spLocks noGrp="1"/>
          </p:cNvSpPr>
          <p:nvPr>
            <p:ph type="sldNum" sz="quarter" idx="12"/>
          </p:nvPr>
        </p:nvSpPr>
        <p:spPr/>
        <p:txBody>
          <a:bodyPr/>
          <a:lstStyle/>
          <a:p>
            <a:fld id="{209C6F02-2947-084F-B5B9-F11A20BFC804}" type="slidenum">
              <a:rPr lang="en-US" smtClean="0"/>
              <a:t>‹#›</a:t>
            </a:fld>
            <a:endParaRPr lang="en-US"/>
          </a:p>
        </p:txBody>
      </p:sp>
    </p:spTree>
    <p:extLst>
      <p:ext uri="{BB962C8B-B14F-4D97-AF65-F5344CB8AC3E}">
        <p14:creationId xmlns:p14="http://schemas.microsoft.com/office/powerpoint/2010/main" val="40979570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256F66-B0B7-5D45-99D6-2122C2C4EA5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BAD6359-AE2C-7149-828C-B28B53C15B8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5F2D341-30F2-D645-AE14-02382BD8E7D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0F340F6-BF3E-2841-9F35-7169AE4250E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F48978C-5674-D846-8D1C-B2C5DB28D13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A0B1980-01F8-EB44-B52C-9E8AE9B9AEA5}"/>
              </a:ext>
            </a:extLst>
          </p:cNvPr>
          <p:cNvSpPr>
            <a:spLocks noGrp="1"/>
          </p:cNvSpPr>
          <p:nvPr>
            <p:ph type="dt" sz="half" idx="10"/>
          </p:nvPr>
        </p:nvSpPr>
        <p:spPr/>
        <p:txBody>
          <a:bodyPr/>
          <a:lstStyle/>
          <a:p>
            <a:fld id="{0F022811-6149-0944-9243-1E8939F24C35}" type="datetimeFigureOut">
              <a:rPr lang="en-US" smtClean="0"/>
              <a:t>4/24/24</a:t>
            </a:fld>
            <a:endParaRPr lang="en-US"/>
          </a:p>
        </p:txBody>
      </p:sp>
      <p:sp>
        <p:nvSpPr>
          <p:cNvPr id="8" name="Footer Placeholder 7">
            <a:extLst>
              <a:ext uri="{FF2B5EF4-FFF2-40B4-BE49-F238E27FC236}">
                <a16:creationId xmlns:a16="http://schemas.microsoft.com/office/drawing/2014/main" id="{A395C56C-DBAB-AA48-A02C-89B8D7959AA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CE90175-78C8-0E4D-BC48-1DFD0E93888E}"/>
              </a:ext>
            </a:extLst>
          </p:cNvPr>
          <p:cNvSpPr>
            <a:spLocks noGrp="1"/>
          </p:cNvSpPr>
          <p:nvPr>
            <p:ph type="sldNum" sz="quarter" idx="12"/>
          </p:nvPr>
        </p:nvSpPr>
        <p:spPr/>
        <p:txBody>
          <a:bodyPr/>
          <a:lstStyle/>
          <a:p>
            <a:fld id="{209C6F02-2947-084F-B5B9-F11A20BFC804}" type="slidenum">
              <a:rPr lang="en-US" smtClean="0"/>
              <a:t>‹#›</a:t>
            </a:fld>
            <a:endParaRPr lang="en-US"/>
          </a:p>
        </p:txBody>
      </p:sp>
    </p:spTree>
    <p:extLst>
      <p:ext uri="{BB962C8B-B14F-4D97-AF65-F5344CB8AC3E}">
        <p14:creationId xmlns:p14="http://schemas.microsoft.com/office/powerpoint/2010/main" val="24905610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BA19BD-15D6-0943-95E1-DC2F1F1E416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0736219-35D7-3645-BD14-3FBEE0547876}"/>
              </a:ext>
            </a:extLst>
          </p:cNvPr>
          <p:cNvSpPr>
            <a:spLocks noGrp="1"/>
          </p:cNvSpPr>
          <p:nvPr>
            <p:ph type="dt" sz="half" idx="10"/>
          </p:nvPr>
        </p:nvSpPr>
        <p:spPr/>
        <p:txBody>
          <a:bodyPr/>
          <a:lstStyle/>
          <a:p>
            <a:fld id="{0F022811-6149-0944-9243-1E8939F24C35}" type="datetimeFigureOut">
              <a:rPr lang="en-US" smtClean="0"/>
              <a:t>4/24/24</a:t>
            </a:fld>
            <a:endParaRPr lang="en-US"/>
          </a:p>
        </p:txBody>
      </p:sp>
      <p:sp>
        <p:nvSpPr>
          <p:cNvPr id="4" name="Footer Placeholder 3">
            <a:extLst>
              <a:ext uri="{FF2B5EF4-FFF2-40B4-BE49-F238E27FC236}">
                <a16:creationId xmlns:a16="http://schemas.microsoft.com/office/drawing/2014/main" id="{A360007B-A3DC-4F43-92F0-33BD35A3E9D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F9EFD02-28DA-264E-8A5B-FEA9B8DE9FB3}"/>
              </a:ext>
            </a:extLst>
          </p:cNvPr>
          <p:cNvSpPr>
            <a:spLocks noGrp="1"/>
          </p:cNvSpPr>
          <p:nvPr>
            <p:ph type="sldNum" sz="quarter" idx="12"/>
          </p:nvPr>
        </p:nvSpPr>
        <p:spPr/>
        <p:txBody>
          <a:bodyPr/>
          <a:lstStyle/>
          <a:p>
            <a:fld id="{209C6F02-2947-084F-B5B9-F11A20BFC804}" type="slidenum">
              <a:rPr lang="en-US" smtClean="0"/>
              <a:t>‹#›</a:t>
            </a:fld>
            <a:endParaRPr lang="en-US"/>
          </a:p>
        </p:txBody>
      </p:sp>
    </p:spTree>
    <p:extLst>
      <p:ext uri="{BB962C8B-B14F-4D97-AF65-F5344CB8AC3E}">
        <p14:creationId xmlns:p14="http://schemas.microsoft.com/office/powerpoint/2010/main" val="21501349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8B1DC09-A15D-FF40-8F5D-DF8C6037082D}"/>
              </a:ext>
            </a:extLst>
          </p:cNvPr>
          <p:cNvSpPr>
            <a:spLocks noGrp="1"/>
          </p:cNvSpPr>
          <p:nvPr>
            <p:ph type="dt" sz="half" idx="10"/>
          </p:nvPr>
        </p:nvSpPr>
        <p:spPr/>
        <p:txBody>
          <a:bodyPr/>
          <a:lstStyle/>
          <a:p>
            <a:fld id="{0F022811-6149-0944-9243-1E8939F24C35}" type="datetimeFigureOut">
              <a:rPr lang="en-US" smtClean="0"/>
              <a:t>4/24/24</a:t>
            </a:fld>
            <a:endParaRPr lang="en-US"/>
          </a:p>
        </p:txBody>
      </p:sp>
      <p:sp>
        <p:nvSpPr>
          <p:cNvPr id="3" name="Footer Placeholder 2">
            <a:extLst>
              <a:ext uri="{FF2B5EF4-FFF2-40B4-BE49-F238E27FC236}">
                <a16:creationId xmlns:a16="http://schemas.microsoft.com/office/drawing/2014/main" id="{6FDB2684-57C9-2A48-A9A0-AD5D2E95EEC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CEBF7EF-CE41-AE4A-B372-9305887819E6}"/>
              </a:ext>
            </a:extLst>
          </p:cNvPr>
          <p:cNvSpPr>
            <a:spLocks noGrp="1"/>
          </p:cNvSpPr>
          <p:nvPr>
            <p:ph type="sldNum" sz="quarter" idx="12"/>
          </p:nvPr>
        </p:nvSpPr>
        <p:spPr/>
        <p:txBody>
          <a:bodyPr/>
          <a:lstStyle/>
          <a:p>
            <a:fld id="{209C6F02-2947-084F-B5B9-F11A20BFC804}" type="slidenum">
              <a:rPr lang="en-US" smtClean="0"/>
              <a:t>‹#›</a:t>
            </a:fld>
            <a:endParaRPr lang="en-US"/>
          </a:p>
        </p:txBody>
      </p:sp>
    </p:spTree>
    <p:extLst>
      <p:ext uri="{BB962C8B-B14F-4D97-AF65-F5344CB8AC3E}">
        <p14:creationId xmlns:p14="http://schemas.microsoft.com/office/powerpoint/2010/main" val="1266671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8DC3C2-30D5-F443-9177-66454A0F30E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CA347FA-6F38-D848-940C-3E67520A694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EE2EF29-FB43-CD4B-96CF-6DFFDB48B05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F9E91A0-23FD-7449-8D0B-631AD8F4CF34}"/>
              </a:ext>
            </a:extLst>
          </p:cNvPr>
          <p:cNvSpPr>
            <a:spLocks noGrp="1"/>
          </p:cNvSpPr>
          <p:nvPr>
            <p:ph type="dt" sz="half" idx="10"/>
          </p:nvPr>
        </p:nvSpPr>
        <p:spPr/>
        <p:txBody>
          <a:bodyPr/>
          <a:lstStyle/>
          <a:p>
            <a:fld id="{0F022811-6149-0944-9243-1E8939F24C35}" type="datetimeFigureOut">
              <a:rPr lang="en-US" smtClean="0"/>
              <a:t>4/24/24</a:t>
            </a:fld>
            <a:endParaRPr lang="en-US"/>
          </a:p>
        </p:txBody>
      </p:sp>
      <p:sp>
        <p:nvSpPr>
          <p:cNvPr id="6" name="Footer Placeholder 5">
            <a:extLst>
              <a:ext uri="{FF2B5EF4-FFF2-40B4-BE49-F238E27FC236}">
                <a16:creationId xmlns:a16="http://schemas.microsoft.com/office/drawing/2014/main" id="{40174F04-79A6-694F-9872-44219D5B621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D60E728-42A0-214C-8DC2-FD4AB7B1CED3}"/>
              </a:ext>
            </a:extLst>
          </p:cNvPr>
          <p:cNvSpPr>
            <a:spLocks noGrp="1"/>
          </p:cNvSpPr>
          <p:nvPr>
            <p:ph type="sldNum" sz="quarter" idx="12"/>
          </p:nvPr>
        </p:nvSpPr>
        <p:spPr/>
        <p:txBody>
          <a:bodyPr/>
          <a:lstStyle/>
          <a:p>
            <a:fld id="{209C6F02-2947-084F-B5B9-F11A20BFC804}" type="slidenum">
              <a:rPr lang="en-US" smtClean="0"/>
              <a:t>‹#›</a:t>
            </a:fld>
            <a:endParaRPr lang="en-US"/>
          </a:p>
        </p:txBody>
      </p:sp>
    </p:spTree>
    <p:extLst>
      <p:ext uri="{BB962C8B-B14F-4D97-AF65-F5344CB8AC3E}">
        <p14:creationId xmlns:p14="http://schemas.microsoft.com/office/powerpoint/2010/main" val="13146447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5C9B07-796E-0C42-9754-C7BEEE35C01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B34CAD4-F98E-3244-BAED-8CC7CEA9A15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CB9301F-370E-1946-B646-90C58920659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79D0343-38BB-8F49-8423-60FB8E5AD18A}"/>
              </a:ext>
            </a:extLst>
          </p:cNvPr>
          <p:cNvSpPr>
            <a:spLocks noGrp="1"/>
          </p:cNvSpPr>
          <p:nvPr>
            <p:ph type="dt" sz="half" idx="10"/>
          </p:nvPr>
        </p:nvSpPr>
        <p:spPr/>
        <p:txBody>
          <a:bodyPr/>
          <a:lstStyle/>
          <a:p>
            <a:fld id="{0F022811-6149-0944-9243-1E8939F24C35}" type="datetimeFigureOut">
              <a:rPr lang="en-US" smtClean="0"/>
              <a:t>4/24/24</a:t>
            </a:fld>
            <a:endParaRPr lang="en-US"/>
          </a:p>
        </p:txBody>
      </p:sp>
      <p:sp>
        <p:nvSpPr>
          <p:cNvPr id="6" name="Footer Placeholder 5">
            <a:extLst>
              <a:ext uri="{FF2B5EF4-FFF2-40B4-BE49-F238E27FC236}">
                <a16:creationId xmlns:a16="http://schemas.microsoft.com/office/drawing/2014/main" id="{A6D925B2-6F6A-6842-B180-9144D30E4E0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5622384-F25F-F140-8877-232F9A9A2C5D}"/>
              </a:ext>
            </a:extLst>
          </p:cNvPr>
          <p:cNvSpPr>
            <a:spLocks noGrp="1"/>
          </p:cNvSpPr>
          <p:nvPr>
            <p:ph type="sldNum" sz="quarter" idx="12"/>
          </p:nvPr>
        </p:nvSpPr>
        <p:spPr/>
        <p:txBody>
          <a:bodyPr/>
          <a:lstStyle/>
          <a:p>
            <a:fld id="{209C6F02-2947-084F-B5B9-F11A20BFC804}" type="slidenum">
              <a:rPr lang="en-US" smtClean="0"/>
              <a:t>‹#›</a:t>
            </a:fld>
            <a:endParaRPr lang="en-US"/>
          </a:p>
        </p:txBody>
      </p:sp>
    </p:spTree>
    <p:extLst>
      <p:ext uri="{BB962C8B-B14F-4D97-AF65-F5344CB8AC3E}">
        <p14:creationId xmlns:p14="http://schemas.microsoft.com/office/powerpoint/2010/main" val="35361640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34C9887-0299-2A48-B0DF-5373CA810EC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CE9D3FD-0FA9-8042-8AF3-9CF1D8E998B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C1AC74-A414-2941-AD0F-BEA5EFBAF26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F022811-6149-0944-9243-1E8939F24C35}" type="datetimeFigureOut">
              <a:rPr lang="en-US" smtClean="0"/>
              <a:t>4/24/24</a:t>
            </a:fld>
            <a:endParaRPr lang="en-US"/>
          </a:p>
        </p:txBody>
      </p:sp>
      <p:sp>
        <p:nvSpPr>
          <p:cNvPr id="5" name="Footer Placeholder 4">
            <a:extLst>
              <a:ext uri="{FF2B5EF4-FFF2-40B4-BE49-F238E27FC236}">
                <a16:creationId xmlns:a16="http://schemas.microsoft.com/office/drawing/2014/main" id="{9FFCC8B0-78B9-9A44-8BC2-168C0D83AE2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E57D072-41FF-A14A-B4A7-CB285D30FE9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09C6F02-2947-084F-B5B9-F11A20BFC804}" type="slidenum">
              <a:rPr lang="en-US" smtClean="0"/>
              <a:t>‹#›</a:t>
            </a:fld>
            <a:endParaRPr lang="en-US"/>
          </a:p>
        </p:txBody>
      </p:sp>
    </p:spTree>
    <p:extLst>
      <p:ext uri="{BB962C8B-B14F-4D97-AF65-F5344CB8AC3E}">
        <p14:creationId xmlns:p14="http://schemas.microsoft.com/office/powerpoint/2010/main" val="84627707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xml"/><Relationship Id="rId5" Type="http://schemas.openxmlformats.org/officeDocument/2006/relationships/image" Target="../media/image28.png"/><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5.sv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Yeast Saccharomyces cerevisiae, illustration - Stock Image - F022/7284 -  Science Photo Library">
            <a:extLst>
              <a:ext uri="{FF2B5EF4-FFF2-40B4-BE49-F238E27FC236}">
                <a16:creationId xmlns:a16="http://schemas.microsoft.com/office/drawing/2014/main" id="{2C27B18B-DF02-7B49-9588-213280F2D4CA}"/>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5291437" y="-741406"/>
            <a:ext cx="7695514" cy="512713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851D436-AC9D-1444-8BFA-1FB107BF001C}"/>
              </a:ext>
            </a:extLst>
          </p:cNvPr>
          <p:cNvSpPr txBox="1"/>
          <p:nvPr/>
        </p:nvSpPr>
        <p:spPr>
          <a:xfrm>
            <a:off x="469556" y="3558746"/>
            <a:ext cx="7355283" cy="3108543"/>
          </a:xfrm>
          <a:prstGeom prst="rect">
            <a:avLst/>
          </a:prstGeom>
          <a:noFill/>
        </p:spPr>
        <p:txBody>
          <a:bodyPr wrap="none" rtlCol="0">
            <a:spAutoFit/>
          </a:bodyPr>
          <a:lstStyle/>
          <a:p>
            <a:r>
              <a:rPr lang="en-US" sz="3200" b="1" dirty="0">
                <a:solidFill>
                  <a:schemeClr val="accent5">
                    <a:lumMod val="50000"/>
                  </a:schemeClr>
                </a:solidFill>
                <a:latin typeface="Menlo" panose="020B0609030804020204" pitchFamily="49" charset="0"/>
                <a:ea typeface="Menlo" panose="020B0609030804020204" pitchFamily="49" charset="0"/>
                <a:cs typeface="Menlo" panose="020B0609030804020204" pitchFamily="49" charset="0"/>
              </a:rPr>
              <a:t>PROJECT 1</a:t>
            </a:r>
          </a:p>
          <a:p>
            <a:r>
              <a:rPr lang="en-US" sz="2800" dirty="0"/>
              <a:t>Data Analysis Applications in Agriculture Sciences</a:t>
            </a:r>
          </a:p>
          <a:p>
            <a:endParaRPr lang="en-US" sz="2800" dirty="0"/>
          </a:p>
          <a:p>
            <a:endParaRPr lang="en-US" sz="2800" dirty="0"/>
          </a:p>
          <a:p>
            <a:r>
              <a:rPr lang="en-US" sz="1600" b="1" dirty="0"/>
              <a:t>Presented by:</a:t>
            </a:r>
          </a:p>
          <a:p>
            <a:r>
              <a:rPr lang="en-US" sz="1600" dirty="0" err="1"/>
              <a:t>Joenilo</a:t>
            </a:r>
            <a:r>
              <a:rPr lang="en-US" sz="1600" dirty="0"/>
              <a:t> II </a:t>
            </a:r>
            <a:r>
              <a:rPr lang="en-US" sz="1600" dirty="0" err="1"/>
              <a:t>Esperas</a:t>
            </a:r>
            <a:r>
              <a:rPr lang="en-US" sz="1600" dirty="0"/>
              <a:t> </a:t>
            </a:r>
            <a:r>
              <a:rPr lang="en-US" sz="1600" dirty="0" err="1"/>
              <a:t>Paduhilao</a:t>
            </a:r>
            <a:endParaRPr lang="en-US" sz="1600" dirty="0"/>
          </a:p>
          <a:p>
            <a:endParaRPr lang="en-US" sz="1600" dirty="0"/>
          </a:p>
          <a:p>
            <a:endParaRPr lang="en-US" sz="1600" dirty="0"/>
          </a:p>
          <a:p>
            <a:r>
              <a:rPr lang="en-US" sz="1600" dirty="0"/>
              <a:t>April 26, 2024</a:t>
            </a:r>
          </a:p>
        </p:txBody>
      </p:sp>
      <p:cxnSp>
        <p:nvCxnSpPr>
          <p:cNvPr id="6" name="Straight Connector 5">
            <a:extLst>
              <a:ext uri="{FF2B5EF4-FFF2-40B4-BE49-F238E27FC236}">
                <a16:creationId xmlns:a16="http://schemas.microsoft.com/office/drawing/2014/main" id="{ED1A08D9-B254-EF4E-8AB9-CD529882F4A2}"/>
              </a:ext>
            </a:extLst>
          </p:cNvPr>
          <p:cNvCxnSpPr/>
          <p:nvPr/>
        </p:nvCxnSpPr>
        <p:spPr>
          <a:xfrm>
            <a:off x="469556" y="4633389"/>
            <a:ext cx="7080421" cy="0"/>
          </a:xfrm>
          <a:prstGeom prst="line">
            <a:avLst/>
          </a:prstGeom>
          <a:ln w="38100">
            <a:gradFill flip="none" rotWithShape="1">
              <a:gsLst>
                <a:gs pos="0">
                  <a:schemeClr val="accent1">
                    <a:lumMod val="5000"/>
                    <a:lumOff val="95000"/>
                  </a:schemeClr>
                </a:gs>
                <a:gs pos="46000">
                  <a:srgbClr val="80CFC7"/>
                </a:gs>
                <a:gs pos="100000">
                  <a:srgbClr val="002060"/>
                </a:gs>
                <a:gs pos="100000">
                  <a:schemeClr val="accent1">
                    <a:lumMod val="30000"/>
                    <a:lumOff val="70000"/>
                  </a:schemeClr>
                </a:gs>
              </a:gsLst>
              <a:path path="shape">
                <a:fillToRect l="50000" t="50000" r="50000" b="50000"/>
              </a:path>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63493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F9DE76-E0FA-234F-B133-E594F59C3FF3}"/>
              </a:ext>
            </a:extLst>
          </p:cNvPr>
          <p:cNvSpPr>
            <a:spLocks noGrp="1"/>
          </p:cNvSpPr>
          <p:nvPr>
            <p:ph type="ctrTitle"/>
          </p:nvPr>
        </p:nvSpPr>
        <p:spPr>
          <a:xfrm>
            <a:off x="280988" y="250825"/>
            <a:ext cx="4624644" cy="601791"/>
          </a:xfrm>
        </p:spPr>
        <p:txBody>
          <a:bodyPr>
            <a:normAutofit/>
          </a:bodyPr>
          <a:lstStyle/>
          <a:p>
            <a:pPr algn="l"/>
            <a:r>
              <a:rPr lang="en-US" sz="3600" dirty="0">
                <a:solidFill>
                  <a:schemeClr val="accent5">
                    <a:lumMod val="50000"/>
                  </a:schemeClr>
                </a:solidFill>
                <a:latin typeface="Menlo" panose="020B0609030804020204" pitchFamily="49" charset="0"/>
                <a:ea typeface="Menlo" panose="020B0609030804020204" pitchFamily="49" charset="0"/>
                <a:cs typeface="Menlo" panose="020B0609030804020204" pitchFamily="49" charset="0"/>
              </a:rPr>
              <a:t>RESULTS</a:t>
            </a:r>
          </a:p>
        </p:txBody>
      </p:sp>
      <p:sp>
        <p:nvSpPr>
          <p:cNvPr id="3" name="TextBox 2">
            <a:extLst>
              <a:ext uri="{FF2B5EF4-FFF2-40B4-BE49-F238E27FC236}">
                <a16:creationId xmlns:a16="http://schemas.microsoft.com/office/drawing/2014/main" id="{B02BC55F-4028-634E-93C8-245EE26AAF92}"/>
              </a:ext>
            </a:extLst>
          </p:cNvPr>
          <p:cNvSpPr txBox="1"/>
          <p:nvPr/>
        </p:nvSpPr>
        <p:spPr>
          <a:xfrm>
            <a:off x="2217710" y="5820717"/>
            <a:ext cx="7756578" cy="369332"/>
          </a:xfrm>
          <a:prstGeom prst="rect">
            <a:avLst/>
          </a:prstGeom>
          <a:noFill/>
        </p:spPr>
        <p:txBody>
          <a:bodyPr wrap="square" rtlCol="0">
            <a:spAutoFit/>
          </a:bodyPr>
          <a:lstStyle/>
          <a:p>
            <a:r>
              <a:rPr lang="en-US" b="1" dirty="0"/>
              <a:t>Figure 3 </a:t>
            </a:r>
            <a:r>
              <a:rPr lang="en-US" dirty="0"/>
              <a:t>Volcano plot of upregulated and downregulated genes (</a:t>
            </a:r>
            <a:r>
              <a:rPr lang="en-US" dirty="0" err="1"/>
              <a:t>pvalue</a:t>
            </a:r>
            <a:r>
              <a:rPr lang="en-US" dirty="0"/>
              <a:t> &lt; 0.0001)</a:t>
            </a:r>
          </a:p>
        </p:txBody>
      </p:sp>
      <p:pic>
        <p:nvPicPr>
          <p:cNvPr id="8" name="Picture 7">
            <a:extLst>
              <a:ext uri="{FF2B5EF4-FFF2-40B4-BE49-F238E27FC236}">
                <a16:creationId xmlns:a16="http://schemas.microsoft.com/office/drawing/2014/main" id="{69B24558-F4B4-7B42-9FFB-9C79926A1C2B}"/>
              </a:ext>
            </a:extLst>
          </p:cNvPr>
          <p:cNvPicPr>
            <a:picLocks noChangeAspect="1"/>
          </p:cNvPicPr>
          <p:nvPr/>
        </p:nvPicPr>
        <p:blipFill>
          <a:blip r:embed="rId2"/>
          <a:stretch>
            <a:fillRect/>
          </a:stretch>
        </p:blipFill>
        <p:spPr>
          <a:xfrm>
            <a:off x="403367" y="1196674"/>
            <a:ext cx="11385265" cy="4464651"/>
          </a:xfrm>
          <a:prstGeom prst="rect">
            <a:avLst/>
          </a:prstGeom>
        </p:spPr>
      </p:pic>
    </p:spTree>
    <p:extLst>
      <p:ext uri="{BB962C8B-B14F-4D97-AF65-F5344CB8AC3E}">
        <p14:creationId xmlns:p14="http://schemas.microsoft.com/office/powerpoint/2010/main" val="27362330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F9DE76-E0FA-234F-B133-E594F59C3FF3}"/>
              </a:ext>
            </a:extLst>
          </p:cNvPr>
          <p:cNvSpPr>
            <a:spLocks noGrp="1"/>
          </p:cNvSpPr>
          <p:nvPr>
            <p:ph type="ctrTitle"/>
          </p:nvPr>
        </p:nvSpPr>
        <p:spPr>
          <a:xfrm>
            <a:off x="280988" y="250825"/>
            <a:ext cx="4624644" cy="601791"/>
          </a:xfrm>
        </p:spPr>
        <p:txBody>
          <a:bodyPr>
            <a:normAutofit/>
          </a:bodyPr>
          <a:lstStyle/>
          <a:p>
            <a:pPr algn="l"/>
            <a:r>
              <a:rPr lang="en-US" sz="3600" dirty="0">
                <a:solidFill>
                  <a:schemeClr val="accent5">
                    <a:lumMod val="50000"/>
                  </a:schemeClr>
                </a:solidFill>
                <a:latin typeface="Menlo" panose="020B0609030804020204" pitchFamily="49" charset="0"/>
                <a:ea typeface="Menlo" panose="020B0609030804020204" pitchFamily="49" charset="0"/>
                <a:cs typeface="Menlo" panose="020B0609030804020204" pitchFamily="49" charset="0"/>
              </a:rPr>
              <a:t>RESULTS</a:t>
            </a:r>
          </a:p>
        </p:txBody>
      </p:sp>
      <p:sp>
        <p:nvSpPr>
          <p:cNvPr id="3" name="TextBox 2">
            <a:extLst>
              <a:ext uri="{FF2B5EF4-FFF2-40B4-BE49-F238E27FC236}">
                <a16:creationId xmlns:a16="http://schemas.microsoft.com/office/drawing/2014/main" id="{B02BC55F-4028-634E-93C8-245EE26AAF92}"/>
              </a:ext>
            </a:extLst>
          </p:cNvPr>
          <p:cNvSpPr txBox="1"/>
          <p:nvPr/>
        </p:nvSpPr>
        <p:spPr>
          <a:xfrm>
            <a:off x="2217710" y="5820717"/>
            <a:ext cx="7756578" cy="646331"/>
          </a:xfrm>
          <a:prstGeom prst="rect">
            <a:avLst/>
          </a:prstGeom>
          <a:noFill/>
        </p:spPr>
        <p:txBody>
          <a:bodyPr wrap="square" rtlCol="0">
            <a:spAutoFit/>
          </a:bodyPr>
          <a:lstStyle/>
          <a:p>
            <a:r>
              <a:rPr lang="en-US" b="1" dirty="0"/>
              <a:t>Figure 4 </a:t>
            </a:r>
            <a:r>
              <a:rPr lang="en-US" dirty="0"/>
              <a:t>GO enrichment (Biological Process) of </a:t>
            </a:r>
            <a:r>
              <a:rPr lang="en-US" b="1" dirty="0"/>
              <a:t>(a) </a:t>
            </a:r>
            <a:r>
              <a:rPr lang="en-US" dirty="0"/>
              <a:t>upregulated and </a:t>
            </a:r>
            <a:r>
              <a:rPr lang="en-US" b="1" dirty="0"/>
              <a:t>(b)</a:t>
            </a:r>
            <a:r>
              <a:rPr lang="en-US" dirty="0"/>
              <a:t> downregulated genes based on -1 &gt; log2(foldchange) &gt; 1</a:t>
            </a:r>
          </a:p>
        </p:txBody>
      </p:sp>
      <p:pic>
        <p:nvPicPr>
          <p:cNvPr id="4" name="Picture 3">
            <a:extLst>
              <a:ext uri="{FF2B5EF4-FFF2-40B4-BE49-F238E27FC236}">
                <a16:creationId xmlns:a16="http://schemas.microsoft.com/office/drawing/2014/main" id="{41D12C46-E73C-4E49-BC92-94D4805BF7F9}"/>
              </a:ext>
            </a:extLst>
          </p:cNvPr>
          <p:cNvPicPr>
            <a:picLocks noChangeAspect="1"/>
          </p:cNvPicPr>
          <p:nvPr/>
        </p:nvPicPr>
        <p:blipFill>
          <a:blip r:embed="rId2"/>
          <a:stretch>
            <a:fillRect/>
          </a:stretch>
        </p:blipFill>
        <p:spPr>
          <a:xfrm>
            <a:off x="827709" y="1150040"/>
            <a:ext cx="5105731" cy="4670677"/>
          </a:xfrm>
          <a:prstGeom prst="rect">
            <a:avLst/>
          </a:prstGeom>
        </p:spPr>
      </p:pic>
      <p:sp>
        <p:nvSpPr>
          <p:cNvPr id="5" name="TextBox 4">
            <a:extLst>
              <a:ext uri="{FF2B5EF4-FFF2-40B4-BE49-F238E27FC236}">
                <a16:creationId xmlns:a16="http://schemas.microsoft.com/office/drawing/2014/main" id="{D9746449-0C00-874A-9A49-3E5EEC0D3630}"/>
              </a:ext>
            </a:extLst>
          </p:cNvPr>
          <p:cNvSpPr txBox="1"/>
          <p:nvPr/>
        </p:nvSpPr>
        <p:spPr>
          <a:xfrm>
            <a:off x="827709" y="965374"/>
            <a:ext cx="298480" cy="369332"/>
          </a:xfrm>
          <a:prstGeom prst="rect">
            <a:avLst/>
          </a:prstGeom>
          <a:noFill/>
        </p:spPr>
        <p:txBody>
          <a:bodyPr wrap="none" rtlCol="0">
            <a:spAutoFit/>
          </a:bodyPr>
          <a:lstStyle/>
          <a:p>
            <a:r>
              <a:rPr lang="en-US" b="1" dirty="0"/>
              <a:t>a</a:t>
            </a:r>
          </a:p>
        </p:txBody>
      </p:sp>
      <p:sp>
        <p:nvSpPr>
          <p:cNvPr id="7" name="TextBox 6">
            <a:extLst>
              <a:ext uri="{FF2B5EF4-FFF2-40B4-BE49-F238E27FC236}">
                <a16:creationId xmlns:a16="http://schemas.microsoft.com/office/drawing/2014/main" id="{F4832375-561F-584E-86BE-1A9728702120}"/>
              </a:ext>
            </a:extLst>
          </p:cNvPr>
          <p:cNvSpPr txBox="1"/>
          <p:nvPr/>
        </p:nvSpPr>
        <p:spPr>
          <a:xfrm>
            <a:off x="7158085" y="871448"/>
            <a:ext cx="308098" cy="369332"/>
          </a:xfrm>
          <a:prstGeom prst="rect">
            <a:avLst/>
          </a:prstGeom>
          <a:noFill/>
        </p:spPr>
        <p:txBody>
          <a:bodyPr wrap="none" rtlCol="0">
            <a:spAutoFit/>
          </a:bodyPr>
          <a:lstStyle/>
          <a:p>
            <a:r>
              <a:rPr lang="en-US" b="1" dirty="0"/>
              <a:t>b</a:t>
            </a:r>
          </a:p>
        </p:txBody>
      </p:sp>
      <p:pic>
        <p:nvPicPr>
          <p:cNvPr id="6" name="Picture 5">
            <a:extLst>
              <a:ext uri="{FF2B5EF4-FFF2-40B4-BE49-F238E27FC236}">
                <a16:creationId xmlns:a16="http://schemas.microsoft.com/office/drawing/2014/main" id="{1F23DE06-FA90-8B4C-BD62-4A97B41155A6}"/>
              </a:ext>
            </a:extLst>
          </p:cNvPr>
          <p:cNvPicPr>
            <a:picLocks noChangeAspect="1"/>
          </p:cNvPicPr>
          <p:nvPr/>
        </p:nvPicPr>
        <p:blipFill>
          <a:blip r:embed="rId3"/>
          <a:stretch>
            <a:fillRect/>
          </a:stretch>
        </p:blipFill>
        <p:spPr>
          <a:xfrm>
            <a:off x="7158085" y="1280160"/>
            <a:ext cx="4697991" cy="4297680"/>
          </a:xfrm>
          <a:prstGeom prst="rect">
            <a:avLst/>
          </a:prstGeom>
        </p:spPr>
      </p:pic>
    </p:spTree>
    <p:extLst>
      <p:ext uri="{BB962C8B-B14F-4D97-AF65-F5344CB8AC3E}">
        <p14:creationId xmlns:p14="http://schemas.microsoft.com/office/powerpoint/2010/main" val="31061637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4DB0800-4B39-6647-830F-2A3129A15B3A}"/>
              </a:ext>
            </a:extLst>
          </p:cNvPr>
          <p:cNvSpPr txBox="1">
            <a:spLocks/>
          </p:cNvSpPr>
          <p:nvPr/>
        </p:nvSpPr>
        <p:spPr>
          <a:xfrm>
            <a:off x="280988" y="250825"/>
            <a:ext cx="6058028" cy="601791"/>
          </a:xfrm>
          <a:prstGeom prst="rect">
            <a:avLst/>
          </a:prstGeom>
        </p:spPr>
        <p:txBody>
          <a:bodyPr vert="horz" lIns="91440" tIns="45720" rIns="91440" bIns="45720" rtlCol="0" anchor="b">
            <a:normAutofit fontScale="850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dirty="0">
                <a:solidFill>
                  <a:schemeClr val="accent5">
                    <a:lumMod val="50000"/>
                  </a:schemeClr>
                </a:solidFill>
                <a:latin typeface="Menlo" panose="020B0609030804020204" pitchFamily="49" charset="0"/>
                <a:ea typeface="Menlo" panose="020B0609030804020204" pitchFamily="49" charset="0"/>
                <a:cs typeface="Menlo" panose="020B0609030804020204" pitchFamily="49" charset="0"/>
              </a:rPr>
              <a:t>ENERGY SOURCE REGULATION</a:t>
            </a:r>
          </a:p>
        </p:txBody>
      </p:sp>
      <p:sp>
        <p:nvSpPr>
          <p:cNvPr id="7" name="TextBox 6">
            <a:extLst>
              <a:ext uri="{FF2B5EF4-FFF2-40B4-BE49-F238E27FC236}">
                <a16:creationId xmlns:a16="http://schemas.microsoft.com/office/drawing/2014/main" id="{754C3E91-6CC2-CE43-BF49-BB0EBAB8B60A}"/>
              </a:ext>
            </a:extLst>
          </p:cNvPr>
          <p:cNvSpPr txBox="1"/>
          <p:nvPr/>
        </p:nvSpPr>
        <p:spPr>
          <a:xfrm>
            <a:off x="280988" y="780449"/>
            <a:ext cx="6096000" cy="923330"/>
          </a:xfrm>
          <a:prstGeom prst="rect">
            <a:avLst/>
          </a:prstGeom>
          <a:noFill/>
        </p:spPr>
        <p:txBody>
          <a:bodyPr wrap="square">
            <a:spAutoFit/>
          </a:bodyPr>
          <a:lstStyle/>
          <a:p>
            <a:r>
              <a:rPr lang="en-US" dirty="0"/>
              <a:t>GO:0006091 generation of precursor metabolites and energy </a:t>
            </a:r>
            <a:r>
              <a:rPr lang="en-US" dirty="0">
                <a:highlight>
                  <a:srgbClr val="FFFF00"/>
                </a:highlight>
              </a:rPr>
              <a:t>IGD1</a:t>
            </a:r>
            <a:r>
              <a:rPr lang="en-US" dirty="0"/>
              <a:t>/PYK2/SHH3/NDE2/MLS1/MDH2/ETR1/PIG2/GLC3/GND2/SOL4/…</a:t>
            </a:r>
          </a:p>
        </p:txBody>
      </p:sp>
      <p:pic>
        <p:nvPicPr>
          <p:cNvPr id="8" name="Picture 7">
            <a:extLst>
              <a:ext uri="{FF2B5EF4-FFF2-40B4-BE49-F238E27FC236}">
                <a16:creationId xmlns:a16="http://schemas.microsoft.com/office/drawing/2014/main" id="{B70A1E82-3739-EE48-9C76-32F5569D05D0}"/>
              </a:ext>
            </a:extLst>
          </p:cNvPr>
          <p:cNvPicPr>
            <a:picLocks noChangeAspect="1"/>
          </p:cNvPicPr>
          <p:nvPr/>
        </p:nvPicPr>
        <p:blipFill>
          <a:blip r:embed="rId2"/>
          <a:stretch>
            <a:fillRect/>
          </a:stretch>
        </p:blipFill>
        <p:spPr>
          <a:xfrm>
            <a:off x="454478" y="4345087"/>
            <a:ext cx="9534545" cy="1315484"/>
          </a:xfrm>
          <a:prstGeom prst="rect">
            <a:avLst/>
          </a:prstGeom>
          <a:ln>
            <a:solidFill>
              <a:schemeClr val="tx1"/>
            </a:solidFill>
          </a:ln>
        </p:spPr>
      </p:pic>
      <p:pic>
        <p:nvPicPr>
          <p:cNvPr id="9" name="Picture 8">
            <a:extLst>
              <a:ext uri="{FF2B5EF4-FFF2-40B4-BE49-F238E27FC236}">
                <a16:creationId xmlns:a16="http://schemas.microsoft.com/office/drawing/2014/main" id="{AE5D59B4-0FEA-ED48-992E-F2C052F19133}"/>
              </a:ext>
            </a:extLst>
          </p:cNvPr>
          <p:cNvPicPr>
            <a:picLocks noChangeAspect="1"/>
          </p:cNvPicPr>
          <p:nvPr/>
        </p:nvPicPr>
        <p:blipFill>
          <a:blip r:embed="rId3"/>
          <a:stretch>
            <a:fillRect/>
          </a:stretch>
        </p:blipFill>
        <p:spPr>
          <a:xfrm>
            <a:off x="454478" y="1869640"/>
            <a:ext cx="6591300" cy="2222500"/>
          </a:xfrm>
          <a:prstGeom prst="rect">
            <a:avLst/>
          </a:prstGeom>
          <a:ln>
            <a:solidFill>
              <a:schemeClr val="tx1"/>
            </a:solidFill>
          </a:ln>
        </p:spPr>
      </p:pic>
    </p:spTree>
    <p:extLst>
      <p:ext uri="{BB962C8B-B14F-4D97-AF65-F5344CB8AC3E}">
        <p14:creationId xmlns:p14="http://schemas.microsoft.com/office/powerpoint/2010/main" val="27472160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4DB0800-4B39-6647-830F-2A3129A15B3A}"/>
              </a:ext>
            </a:extLst>
          </p:cNvPr>
          <p:cNvSpPr txBox="1">
            <a:spLocks/>
          </p:cNvSpPr>
          <p:nvPr/>
        </p:nvSpPr>
        <p:spPr>
          <a:xfrm>
            <a:off x="280988" y="250825"/>
            <a:ext cx="6058028" cy="601791"/>
          </a:xfrm>
          <a:prstGeom prst="rect">
            <a:avLst/>
          </a:prstGeom>
        </p:spPr>
        <p:txBody>
          <a:bodyPr vert="horz" lIns="91440" tIns="45720" rIns="91440" bIns="45720" rtlCol="0" anchor="b">
            <a:normAutofit fontScale="850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dirty="0">
                <a:solidFill>
                  <a:schemeClr val="accent5">
                    <a:lumMod val="50000"/>
                  </a:schemeClr>
                </a:solidFill>
                <a:latin typeface="Menlo" panose="020B0609030804020204" pitchFamily="49" charset="0"/>
                <a:ea typeface="Menlo" panose="020B0609030804020204" pitchFamily="49" charset="0"/>
                <a:cs typeface="Menlo" panose="020B0609030804020204" pitchFamily="49" charset="0"/>
              </a:rPr>
              <a:t>ENERGY SOURCE REGULATION</a:t>
            </a:r>
          </a:p>
        </p:txBody>
      </p:sp>
      <p:sp>
        <p:nvSpPr>
          <p:cNvPr id="7" name="TextBox 6">
            <a:extLst>
              <a:ext uri="{FF2B5EF4-FFF2-40B4-BE49-F238E27FC236}">
                <a16:creationId xmlns:a16="http://schemas.microsoft.com/office/drawing/2014/main" id="{754C3E91-6CC2-CE43-BF49-BB0EBAB8B60A}"/>
              </a:ext>
            </a:extLst>
          </p:cNvPr>
          <p:cNvSpPr txBox="1"/>
          <p:nvPr/>
        </p:nvSpPr>
        <p:spPr>
          <a:xfrm>
            <a:off x="280988" y="780449"/>
            <a:ext cx="6096000" cy="923330"/>
          </a:xfrm>
          <a:prstGeom prst="rect">
            <a:avLst/>
          </a:prstGeom>
          <a:noFill/>
        </p:spPr>
        <p:txBody>
          <a:bodyPr wrap="square">
            <a:spAutoFit/>
          </a:bodyPr>
          <a:lstStyle/>
          <a:p>
            <a:r>
              <a:rPr lang="en-US" dirty="0"/>
              <a:t>GO:0006091 generation of precursor metabolites and energy IGD1/PYK2/SHH3/NDE2/MLS1/</a:t>
            </a:r>
            <a:r>
              <a:rPr lang="en-US" dirty="0">
                <a:highlight>
                  <a:srgbClr val="FFFF00"/>
                </a:highlight>
              </a:rPr>
              <a:t>MDH2</a:t>
            </a:r>
            <a:r>
              <a:rPr lang="en-US" dirty="0"/>
              <a:t>/ETR1/PIG2/GLC3/GND2/SOL4/…</a:t>
            </a:r>
          </a:p>
        </p:txBody>
      </p:sp>
      <p:pic>
        <p:nvPicPr>
          <p:cNvPr id="2" name="Picture 1">
            <a:extLst>
              <a:ext uri="{FF2B5EF4-FFF2-40B4-BE49-F238E27FC236}">
                <a16:creationId xmlns:a16="http://schemas.microsoft.com/office/drawing/2014/main" id="{5E236FB9-39A5-CA41-843D-CA8DCB265152}"/>
              </a:ext>
            </a:extLst>
          </p:cNvPr>
          <p:cNvPicPr>
            <a:picLocks noChangeAspect="1"/>
          </p:cNvPicPr>
          <p:nvPr/>
        </p:nvPicPr>
        <p:blipFill>
          <a:blip r:embed="rId2"/>
          <a:stretch>
            <a:fillRect/>
          </a:stretch>
        </p:blipFill>
        <p:spPr>
          <a:xfrm>
            <a:off x="6266630" y="3799635"/>
            <a:ext cx="5669117" cy="1319974"/>
          </a:xfrm>
          <a:prstGeom prst="rect">
            <a:avLst/>
          </a:prstGeom>
          <a:ln>
            <a:solidFill>
              <a:schemeClr val="tx1"/>
            </a:solidFill>
          </a:ln>
        </p:spPr>
      </p:pic>
      <p:pic>
        <p:nvPicPr>
          <p:cNvPr id="3" name="Picture 2">
            <a:extLst>
              <a:ext uri="{FF2B5EF4-FFF2-40B4-BE49-F238E27FC236}">
                <a16:creationId xmlns:a16="http://schemas.microsoft.com/office/drawing/2014/main" id="{A5B93900-4E84-1C44-B2ED-9E529E4F2B85}"/>
              </a:ext>
            </a:extLst>
          </p:cNvPr>
          <p:cNvPicPr>
            <a:picLocks noChangeAspect="1"/>
          </p:cNvPicPr>
          <p:nvPr/>
        </p:nvPicPr>
        <p:blipFill>
          <a:blip r:embed="rId3"/>
          <a:stretch>
            <a:fillRect/>
          </a:stretch>
        </p:blipFill>
        <p:spPr>
          <a:xfrm>
            <a:off x="6266630" y="2205878"/>
            <a:ext cx="5586874" cy="1398788"/>
          </a:xfrm>
          <a:prstGeom prst="rect">
            <a:avLst/>
          </a:prstGeom>
          <a:ln>
            <a:solidFill>
              <a:schemeClr val="tx1"/>
            </a:solidFill>
          </a:ln>
        </p:spPr>
      </p:pic>
      <p:pic>
        <p:nvPicPr>
          <p:cNvPr id="5" name="Picture 4">
            <a:extLst>
              <a:ext uri="{FF2B5EF4-FFF2-40B4-BE49-F238E27FC236}">
                <a16:creationId xmlns:a16="http://schemas.microsoft.com/office/drawing/2014/main" id="{B5AFC83F-02D2-EA48-985B-1D5BB70CBAD0}"/>
              </a:ext>
            </a:extLst>
          </p:cNvPr>
          <p:cNvPicPr>
            <a:picLocks noChangeAspect="1"/>
          </p:cNvPicPr>
          <p:nvPr/>
        </p:nvPicPr>
        <p:blipFill>
          <a:blip r:embed="rId4"/>
          <a:stretch>
            <a:fillRect/>
          </a:stretch>
        </p:blipFill>
        <p:spPr>
          <a:xfrm>
            <a:off x="256253" y="2517579"/>
            <a:ext cx="5852785" cy="1804981"/>
          </a:xfrm>
          <a:prstGeom prst="rect">
            <a:avLst/>
          </a:prstGeom>
          <a:ln>
            <a:solidFill>
              <a:schemeClr val="tx1"/>
            </a:solidFill>
          </a:ln>
        </p:spPr>
      </p:pic>
      <p:sp>
        <p:nvSpPr>
          <p:cNvPr id="6" name="TextBox 5">
            <a:extLst>
              <a:ext uri="{FF2B5EF4-FFF2-40B4-BE49-F238E27FC236}">
                <a16:creationId xmlns:a16="http://schemas.microsoft.com/office/drawing/2014/main" id="{51F94AE5-FD5F-E843-8032-1E615FF1988D}"/>
              </a:ext>
            </a:extLst>
          </p:cNvPr>
          <p:cNvSpPr txBox="1"/>
          <p:nvPr/>
        </p:nvSpPr>
        <p:spPr>
          <a:xfrm>
            <a:off x="338496" y="1936433"/>
            <a:ext cx="3488904" cy="369332"/>
          </a:xfrm>
          <a:prstGeom prst="rect">
            <a:avLst/>
          </a:prstGeom>
          <a:noFill/>
        </p:spPr>
        <p:txBody>
          <a:bodyPr wrap="none" rtlCol="0">
            <a:spAutoFit/>
          </a:bodyPr>
          <a:lstStyle/>
          <a:p>
            <a:pPr marL="285750" indent="-285750">
              <a:buFont typeface="Arial" panose="020B0604020202020204" pitchFamily="34" charset="0"/>
              <a:buChar char="•"/>
            </a:pPr>
            <a:r>
              <a:rPr lang="en-US" dirty="0"/>
              <a:t>Involvement in </a:t>
            </a:r>
            <a:r>
              <a:rPr lang="en-US" b="1" dirty="0"/>
              <a:t>gluconeogenesis</a:t>
            </a:r>
          </a:p>
        </p:txBody>
      </p:sp>
    </p:spTree>
    <p:extLst>
      <p:ext uri="{BB962C8B-B14F-4D97-AF65-F5344CB8AC3E}">
        <p14:creationId xmlns:p14="http://schemas.microsoft.com/office/powerpoint/2010/main" val="34620461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F9DE76-E0FA-234F-B133-E594F59C3FF3}"/>
              </a:ext>
            </a:extLst>
          </p:cNvPr>
          <p:cNvSpPr>
            <a:spLocks noGrp="1"/>
          </p:cNvSpPr>
          <p:nvPr>
            <p:ph type="ctrTitle"/>
          </p:nvPr>
        </p:nvSpPr>
        <p:spPr>
          <a:xfrm>
            <a:off x="280988" y="687320"/>
            <a:ext cx="6511698" cy="395714"/>
          </a:xfrm>
        </p:spPr>
        <p:txBody>
          <a:bodyPr>
            <a:noAutofit/>
          </a:bodyPr>
          <a:lstStyle/>
          <a:p>
            <a:pPr algn="l"/>
            <a:r>
              <a:rPr lang="en-US" sz="3100" dirty="0">
                <a:solidFill>
                  <a:schemeClr val="accent5">
                    <a:lumMod val="50000"/>
                  </a:schemeClr>
                </a:solidFill>
                <a:latin typeface="Menlo" panose="020B0609030804020204" pitchFamily="49" charset="0"/>
                <a:ea typeface="Menlo" panose="020B0609030804020204" pitchFamily="49" charset="0"/>
                <a:cs typeface="Menlo" panose="020B0609030804020204" pitchFamily="49" charset="0"/>
              </a:rPr>
              <a:t>RESPONSE TO OXIDATIVE STRESS</a:t>
            </a:r>
          </a:p>
        </p:txBody>
      </p:sp>
      <p:sp>
        <p:nvSpPr>
          <p:cNvPr id="3" name="TextBox 2">
            <a:extLst>
              <a:ext uri="{FF2B5EF4-FFF2-40B4-BE49-F238E27FC236}">
                <a16:creationId xmlns:a16="http://schemas.microsoft.com/office/drawing/2014/main" id="{B02BC55F-4028-634E-93C8-245EE26AAF92}"/>
              </a:ext>
            </a:extLst>
          </p:cNvPr>
          <p:cNvSpPr txBox="1"/>
          <p:nvPr/>
        </p:nvSpPr>
        <p:spPr>
          <a:xfrm>
            <a:off x="8082652" y="6065318"/>
            <a:ext cx="3969834" cy="830997"/>
          </a:xfrm>
          <a:prstGeom prst="rect">
            <a:avLst/>
          </a:prstGeom>
          <a:noFill/>
        </p:spPr>
        <p:txBody>
          <a:bodyPr wrap="square" rtlCol="0">
            <a:spAutoFit/>
          </a:bodyPr>
          <a:lstStyle/>
          <a:p>
            <a:r>
              <a:rPr lang="en-US" sz="1600" b="1" dirty="0"/>
              <a:t>Figure 5. (a) </a:t>
            </a:r>
            <a:r>
              <a:rPr lang="en-US" sz="1600" dirty="0"/>
              <a:t>Boxplot and (</a:t>
            </a:r>
            <a:r>
              <a:rPr lang="en-US" sz="1600" b="1" dirty="0"/>
              <a:t>b)</a:t>
            </a:r>
            <a:r>
              <a:rPr lang="en-US" sz="1600" dirty="0"/>
              <a:t> differential expression level of HSP26 between control and experimental dataset</a:t>
            </a:r>
          </a:p>
        </p:txBody>
      </p:sp>
      <p:pic>
        <p:nvPicPr>
          <p:cNvPr id="4" name="Picture 3">
            <a:extLst>
              <a:ext uri="{FF2B5EF4-FFF2-40B4-BE49-F238E27FC236}">
                <a16:creationId xmlns:a16="http://schemas.microsoft.com/office/drawing/2014/main" id="{AEC6B7FA-BAB7-C542-8FBB-886B172D6281}"/>
              </a:ext>
            </a:extLst>
          </p:cNvPr>
          <p:cNvPicPr>
            <a:picLocks noChangeAspect="1"/>
          </p:cNvPicPr>
          <p:nvPr/>
        </p:nvPicPr>
        <p:blipFill>
          <a:blip r:embed="rId2"/>
          <a:stretch>
            <a:fillRect/>
          </a:stretch>
        </p:blipFill>
        <p:spPr>
          <a:xfrm>
            <a:off x="7896089" y="3298841"/>
            <a:ext cx="4156397" cy="2766477"/>
          </a:xfrm>
          <a:prstGeom prst="rect">
            <a:avLst/>
          </a:prstGeom>
        </p:spPr>
      </p:pic>
      <p:sp>
        <p:nvSpPr>
          <p:cNvPr id="5" name="TextBox 4">
            <a:extLst>
              <a:ext uri="{FF2B5EF4-FFF2-40B4-BE49-F238E27FC236}">
                <a16:creationId xmlns:a16="http://schemas.microsoft.com/office/drawing/2014/main" id="{931689DE-CA78-024B-A8FB-1B93752EDF2B}"/>
              </a:ext>
            </a:extLst>
          </p:cNvPr>
          <p:cNvSpPr txBox="1"/>
          <p:nvPr/>
        </p:nvSpPr>
        <p:spPr>
          <a:xfrm>
            <a:off x="7597609" y="277208"/>
            <a:ext cx="298480" cy="369332"/>
          </a:xfrm>
          <a:prstGeom prst="rect">
            <a:avLst/>
          </a:prstGeom>
          <a:noFill/>
        </p:spPr>
        <p:txBody>
          <a:bodyPr wrap="none" rtlCol="0">
            <a:spAutoFit/>
          </a:bodyPr>
          <a:lstStyle/>
          <a:p>
            <a:r>
              <a:rPr lang="en-US" b="1" dirty="0"/>
              <a:t>a</a:t>
            </a:r>
          </a:p>
        </p:txBody>
      </p:sp>
      <p:pic>
        <p:nvPicPr>
          <p:cNvPr id="6" name="Picture 5">
            <a:extLst>
              <a:ext uri="{FF2B5EF4-FFF2-40B4-BE49-F238E27FC236}">
                <a16:creationId xmlns:a16="http://schemas.microsoft.com/office/drawing/2014/main" id="{D7BC6D2F-84BC-0641-907D-BE5E3A352AF8}"/>
              </a:ext>
            </a:extLst>
          </p:cNvPr>
          <p:cNvPicPr>
            <a:picLocks noChangeAspect="1"/>
          </p:cNvPicPr>
          <p:nvPr/>
        </p:nvPicPr>
        <p:blipFill>
          <a:blip r:embed="rId3"/>
          <a:stretch>
            <a:fillRect/>
          </a:stretch>
        </p:blipFill>
        <p:spPr>
          <a:xfrm>
            <a:off x="7896089" y="435491"/>
            <a:ext cx="4156397" cy="2766476"/>
          </a:xfrm>
          <a:prstGeom prst="rect">
            <a:avLst/>
          </a:prstGeom>
        </p:spPr>
      </p:pic>
      <p:sp>
        <p:nvSpPr>
          <p:cNvPr id="9" name="TextBox 8">
            <a:extLst>
              <a:ext uri="{FF2B5EF4-FFF2-40B4-BE49-F238E27FC236}">
                <a16:creationId xmlns:a16="http://schemas.microsoft.com/office/drawing/2014/main" id="{78AD25E9-2320-A540-B724-683506493464}"/>
              </a:ext>
            </a:extLst>
          </p:cNvPr>
          <p:cNvSpPr txBox="1"/>
          <p:nvPr/>
        </p:nvSpPr>
        <p:spPr>
          <a:xfrm>
            <a:off x="7592800" y="3065738"/>
            <a:ext cx="308098" cy="369332"/>
          </a:xfrm>
          <a:prstGeom prst="rect">
            <a:avLst/>
          </a:prstGeom>
          <a:noFill/>
        </p:spPr>
        <p:txBody>
          <a:bodyPr wrap="none" rtlCol="0">
            <a:spAutoFit/>
          </a:bodyPr>
          <a:lstStyle/>
          <a:p>
            <a:r>
              <a:rPr lang="en-US" b="1" dirty="0"/>
              <a:t>b</a:t>
            </a:r>
          </a:p>
        </p:txBody>
      </p:sp>
      <p:pic>
        <p:nvPicPr>
          <p:cNvPr id="7" name="Picture 6">
            <a:extLst>
              <a:ext uri="{FF2B5EF4-FFF2-40B4-BE49-F238E27FC236}">
                <a16:creationId xmlns:a16="http://schemas.microsoft.com/office/drawing/2014/main" id="{5D12249B-7174-5F47-8468-DF9902C0697B}"/>
              </a:ext>
            </a:extLst>
          </p:cNvPr>
          <p:cNvPicPr>
            <a:picLocks noChangeAspect="1"/>
          </p:cNvPicPr>
          <p:nvPr/>
        </p:nvPicPr>
        <p:blipFill>
          <a:blip r:embed="rId4"/>
          <a:stretch>
            <a:fillRect/>
          </a:stretch>
        </p:blipFill>
        <p:spPr>
          <a:xfrm>
            <a:off x="280988" y="4682278"/>
            <a:ext cx="7114788" cy="511422"/>
          </a:xfrm>
          <a:prstGeom prst="rect">
            <a:avLst/>
          </a:prstGeom>
          <a:ln>
            <a:solidFill>
              <a:schemeClr val="tx1"/>
            </a:solidFill>
          </a:ln>
        </p:spPr>
      </p:pic>
      <p:pic>
        <p:nvPicPr>
          <p:cNvPr id="10" name="Picture 9">
            <a:extLst>
              <a:ext uri="{FF2B5EF4-FFF2-40B4-BE49-F238E27FC236}">
                <a16:creationId xmlns:a16="http://schemas.microsoft.com/office/drawing/2014/main" id="{A0B1283F-5D8E-E746-8A8B-93D22420F822}"/>
              </a:ext>
            </a:extLst>
          </p:cNvPr>
          <p:cNvPicPr>
            <a:picLocks noChangeAspect="1"/>
          </p:cNvPicPr>
          <p:nvPr/>
        </p:nvPicPr>
        <p:blipFill>
          <a:blip r:embed="rId5"/>
          <a:stretch>
            <a:fillRect/>
          </a:stretch>
        </p:blipFill>
        <p:spPr>
          <a:xfrm>
            <a:off x="280988" y="2066470"/>
            <a:ext cx="6096000" cy="2367868"/>
          </a:xfrm>
          <a:prstGeom prst="rect">
            <a:avLst/>
          </a:prstGeom>
          <a:ln>
            <a:solidFill>
              <a:schemeClr val="tx1"/>
            </a:solidFill>
          </a:ln>
        </p:spPr>
      </p:pic>
      <p:sp>
        <p:nvSpPr>
          <p:cNvPr id="12" name="TextBox 11">
            <a:extLst>
              <a:ext uri="{FF2B5EF4-FFF2-40B4-BE49-F238E27FC236}">
                <a16:creationId xmlns:a16="http://schemas.microsoft.com/office/drawing/2014/main" id="{E3460D25-4C5E-714E-A3CB-D35D56172DE2}"/>
              </a:ext>
            </a:extLst>
          </p:cNvPr>
          <p:cNvSpPr txBox="1"/>
          <p:nvPr/>
        </p:nvSpPr>
        <p:spPr>
          <a:xfrm>
            <a:off x="139514" y="6119127"/>
            <a:ext cx="8168268" cy="923330"/>
          </a:xfrm>
          <a:prstGeom prst="rect">
            <a:avLst/>
          </a:prstGeom>
          <a:noFill/>
        </p:spPr>
        <p:txBody>
          <a:bodyPr wrap="square">
            <a:spAutoFit/>
          </a:bodyPr>
          <a:lstStyle/>
          <a:p>
            <a:r>
              <a:rPr lang="en-US" dirty="0"/>
              <a:t>Burnie JP, et al. (2006) Fungal heat-shock proteins in human disease. FEMS Microbiol Rev 30(1):53-88 PMID: 16438680</a:t>
            </a:r>
            <a:br>
              <a:rPr lang="en-US" dirty="0"/>
            </a:br>
            <a:endParaRPr lang="en-US" dirty="0"/>
          </a:p>
        </p:txBody>
      </p:sp>
      <p:sp>
        <p:nvSpPr>
          <p:cNvPr id="13" name="TextBox 12">
            <a:extLst>
              <a:ext uri="{FF2B5EF4-FFF2-40B4-BE49-F238E27FC236}">
                <a16:creationId xmlns:a16="http://schemas.microsoft.com/office/drawing/2014/main" id="{86B166EE-3EEF-7549-A35C-F27F9BCD0C32}"/>
              </a:ext>
            </a:extLst>
          </p:cNvPr>
          <p:cNvSpPr txBox="1"/>
          <p:nvPr/>
        </p:nvSpPr>
        <p:spPr>
          <a:xfrm>
            <a:off x="280988" y="956377"/>
            <a:ext cx="4784498" cy="369332"/>
          </a:xfrm>
          <a:prstGeom prst="rect">
            <a:avLst/>
          </a:prstGeom>
          <a:noFill/>
        </p:spPr>
        <p:txBody>
          <a:bodyPr wrap="square" rtlCol="0">
            <a:spAutoFit/>
          </a:bodyPr>
          <a:lstStyle/>
          <a:p>
            <a:r>
              <a:rPr lang="en-US" dirty="0"/>
              <a:t>GO:0006979 response to oxidative stress</a:t>
            </a:r>
          </a:p>
        </p:txBody>
      </p:sp>
    </p:spTree>
    <p:extLst>
      <p:ext uri="{BB962C8B-B14F-4D97-AF65-F5344CB8AC3E}">
        <p14:creationId xmlns:p14="http://schemas.microsoft.com/office/powerpoint/2010/main" val="35560801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F9DE76-E0FA-234F-B133-E594F59C3FF3}"/>
              </a:ext>
            </a:extLst>
          </p:cNvPr>
          <p:cNvSpPr>
            <a:spLocks noGrp="1"/>
          </p:cNvSpPr>
          <p:nvPr>
            <p:ph type="ctrTitle"/>
          </p:nvPr>
        </p:nvSpPr>
        <p:spPr>
          <a:xfrm>
            <a:off x="280988" y="250825"/>
            <a:ext cx="4624644" cy="601791"/>
          </a:xfrm>
        </p:spPr>
        <p:txBody>
          <a:bodyPr>
            <a:normAutofit/>
          </a:bodyPr>
          <a:lstStyle/>
          <a:p>
            <a:pPr algn="l"/>
            <a:r>
              <a:rPr lang="en-US" sz="3600" dirty="0">
                <a:solidFill>
                  <a:schemeClr val="accent5">
                    <a:lumMod val="50000"/>
                  </a:schemeClr>
                </a:solidFill>
                <a:latin typeface="Menlo" panose="020B0609030804020204" pitchFamily="49" charset="0"/>
                <a:ea typeface="Menlo" panose="020B0609030804020204" pitchFamily="49" charset="0"/>
                <a:cs typeface="Menlo" panose="020B0609030804020204" pitchFamily="49" charset="0"/>
              </a:rPr>
              <a:t>RESULTS</a:t>
            </a:r>
          </a:p>
        </p:txBody>
      </p:sp>
      <p:sp>
        <p:nvSpPr>
          <p:cNvPr id="3" name="TextBox 2">
            <a:extLst>
              <a:ext uri="{FF2B5EF4-FFF2-40B4-BE49-F238E27FC236}">
                <a16:creationId xmlns:a16="http://schemas.microsoft.com/office/drawing/2014/main" id="{B02BC55F-4028-634E-93C8-245EE26AAF92}"/>
              </a:ext>
            </a:extLst>
          </p:cNvPr>
          <p:cNvSpPr txBox="1"/>
          <p:nvPr/>
        </p:nvSpPr>
        <p:spPr>
          <a:xfrm>
            <a:off x="2217710" y="5820717"/>
            <a:ext cx="7756578" cy="646331"/>
          </a:xfrm>
          <a:prstGeom prst="rect">
            <a:avLst/>
          </a:prstGeom>
          <a:noFill/>
        </p:spPr>
        <p:txBody>
          <a:bodyPr wrap="square" rtlCol="0">
            <a:spAutoFit/>
          </a:bodyPr>
          <a:lstStyle/>
          <a:p>
            <a:r>
              <a:rPr lang="en-US" b="1" dirty="0"/>
              <a:t>Figure 4 </a:t>
            </a:r>
            <a:r>
              <a:rPr lang="en-US" dirty="0"/>
              <a:t>GO enrichment (Biological Process) of </a:t>
            </a:r>
            <a:r>
              <a:rPr lang="en-US" b="1" dirty="0"/>
              <a:t>(a)</a:t>
            </a:r>
            <a:r>
              <a:rPr lang="en-US" dirty="0"/>
              <a:t>upregulated and </a:t>
            </a:r>
            <a:r>
              <a:rPr lang="en-US" b="1" dirty="0"/>
              <a:t>(b)</a:t>
            </a:r>
            <a:r>
              <a:rPr lang="en-US" dirty="0"/>
              <a:t> downregulated genes based on -1 &gt; log2(foldchange) &gt; 1</a:t>
            </a:r>
          </a:p>
        </p:txBody>
      </p:sp>
      <p:pic>
        <p:nvPicPr>
          <p:cNvPr id="4" name="Picture 3">
            <a:extLst>
              <a:ext uri="{FF2B5EF4-FFF2-40B4-BE49-F238E27FC236}">
                <a16:creationId xmlns:a16="http://schemas.microsoft.com/office/drawing/2014/main" id="{41D12C46-E73C-4E49-BC92-94D4805BF7F9}"/>
              </a:ext>
            </a:extLst>
          </p:cNvPr>
          <p:cNvPicPr>
            <a:picLocks noChangeAspect="1"/>
          </p:cNvPicPr>
          <p:nvPr/>
        </p:nvPicPr>
        <p:blipFill>
          <a:blip r:embed="rId2"/>
          <a:stretch>
            <a:fillRect/>
          </a:stretch>
        </p:blipFill>
        <p:spPr>
          <a:xfrm>
            <a:off x="827709" y="1150040"/>
            <a:ext cx="5105731" cy="4670677"/>
          </a:xfrm>
          <a:prstGeom prst="rect">
            <a:avLst/>
          </a:prstGeom>
        </p:spPr>
      </p:pic>
      <p:sp>
        <p:nvSpPr>
          <p:cNvPr id="5" name="TextBox 4">
            <a:extLst>
              <a:ext uri="{FF2B5EF4-FFF2-40B4-BE49-F238E27FC236}">
                <a16:creationId xmlns:a16="http://schemas.microsoft.com/office/drawing/2014/main" id="{D9746449-0C00-874A-9A49-3E5EEC0D3630}"/>
              </a:ext>
            </a:extLst>
          </p:cNvPr>
          <p:cNvSpPr txBox="1"/>
          <p:nvPr/>
        </p:nvSpPr>
        <p:spPr>
          <a:xfrm>
            <a:off x="827709" y="965374"/>
            <a:ext cx="298480" cy="369332"/>
          </a:xfrm>
          <a:prstGeom prst="rect">
            <a:avLst/>
          </a:prstGeom>
          <a:noFill/>
        </p:spPr>
        <p:txBody>
          <a:bodyPr wrap="none" rtlCol="0">
            <a:spAutoFit/>
          </a:bodyPr>
          <a:lstStyle/>
          <a:p>
            <a:r>
              <a:rPr lang="en-US" b="1" dirty="0"/>
              <a:t>a</a:t>
            </a:r>
          </a:p>
        </p:txBody>
      </p:sp>
      <p:sp>
        <p:nvSpPr>
          <p:cNvPr id="7" name="TextBox 6">
            <a:extLst>
              <a:ext uri="{FF2B5EF4-FFF2-40B4-BE49-F238E27FC236}">
                <a16:creationId xmlns:a16="http://schemas.microsoft.com/office/drawing/2014/main" id="{F4832375-561F-584E-86BE-1A9728702120}"/>
              </a:ext>
            </a:extLst>
          </p:cNvPr>
          <p:cNvSpPr txBox="1"/>
          <p:nvPr/>
        </p:nvSpPr>
        <p:spPr>
          <a:xfrm>
            <a:off x="7158085" y="871448"/>
            <a:ext cx="308098" cy="369332"/>
          </a:xfrm>
          <a:prstGeom prst="rect">
            <a:avLst/>
          </a:prstGeom>
          <a:noFill/>
        </p:spPr>
        <p:txBody>
          <a:bodyPr wrap="none" rtlCol="0">
            <a:spAutoFit/>
          </a:bodyPr>
          <a:lstStyle/>
          <a:p>
            <a:r>
              <a:rPr lang="en-US" b="1" dirty="0"/>
              <a:t>b</a:t>
            </a:r>
          </a:p>
        </p:txBody>
      </p:sp>
      <p:pic>
        <p:nvPicPr>
          <p:cNvPr id="6" name="Picture 5">
            <a:extLst>
              <a:ext uri="{FF2B5EF4-FFF2-40B4-BE49-F238E27FC236}">
                <a16:creationId xmlns:a16="http://schemas.microsoft.com/office/drawing/2014/main" id="{1F23DE06-FA90-8B4C-BD62-4A97B41155A6}"/>
              </a:ext>
            </a:extLst>
          </p:cNvPr>
          <p:cNvPicPr>
            <a:picLocks noChangeAspect="1"/>
          </p:cNvPicPr>
          <p:nvPr/>
        </p:nvPicPr>
        <p:blipFill>
          <a:blip r:embed="rId3"/>
          <a:stretch>
            <a:fillRect/>
          </a:stretch>
        </p:blipFill>
        <p:spPr>
          <a:xfrm>
            <a:off x="7158085" y="1280160"/>
            <a:ext cx="4697991" cy="4297680"/>
          </a:xfrm>
          <a:prstGeom prst="rect">
            <a:avLst/>
          </a:prstGeom>
        </p:spPr>
      </p:pic>
    </p:spTree>
    <p:extLst>
      <p:ext uri="{BB962C8B-B14F-4D97-AF65-F5344CB8AC3E}">
        <p14:creationId xmlns:p14="http://schemas.microsoft.com/office/powerpoint/2010/main" val="9221650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4DB0800-4B39-6647-830F-2A3129A15B3A}"/>
              </a:ext>
            </a:extLst>
          </p:cNvPr>
          <p:cNvSpPr txBox="1">
            <a:spLocks/>
          </p:cNvSpPr>
          <p:nvPr/>
        </p:nvSpPr>
        <p:spPr>
          <a:xfrm>
            <a:off x="280988" y="250825"/>
            <a:ext cx="6058028" cy="601791"/>
          </a:xfrm>
          <a:prstGeom prst="rect">
            <a:avLst/>
          </a:prstGeom>
        </p:spPr>
        <p:txBody>
          <a:bodyPr vert="horz" lIns="91440" tIns="45720" rIns="91440" bIns="45720" rtlCol="0" anchor="b">
            <a:normAutofit fontScale="6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dirty="0">
                <a:solidFill>
                  <a:schemeClr val="accent5">
                    <a:lumMod val="50000"/>
                  </a:schemeClr>
                </a:solidFill>
                <a:latin typeface="Menlo" panose="020B0609030804020204" pitchFamily="49" charset="0"/>
                <a:ea typeface="Menlo" panose="020B0609030804020204" pitchFamily="49" charset="0"/>
                <a:cs typeface="Menlo" panose="020B0609030804020204" pitchFamily="49" charset="0"/>
              </a:rPr>
              <a:t>EFFECT OF STARVATION TO RIBOSOMAL BIOGENESIS GENES </a:t>
            </a:r>
          </a:p>
        </p:txBody>
      </p:sp>
      <p:sp>
        <p:nvSpPr>
          <p:cNvPr id="5" name="TextBox 4">
            <a:extLst>
              <a:ext uri="{FF2B5EF4-FFF2-40B4-BE49-F238E27FC236}">
                <a16:creationId xmlns:a16="http://schemas.microsoft.com/office/drawing/2014/main" id="{003E61B4-2FBA-AA48-989B-B6ED9986217B}"/>
              </a:ext>
            </a:extLst>
          </p:cNvPr>
          <p:cNvSpPr txBox="1"/>
          <p:nvPr/>
        </p:nvSpPr>
        <p:spPr>
          <a:xfrm>
            <a:off x="280988" y="667950"/>
            <a:ext cx="6096000" cy="369332"/>
          </a:xfrm>
          <a:prstGeom prst="rect">
            <a:avLst/>
          </a:prstGeom>
          <a:noFill/>
        </p:spPr>
        <p:txBody>
          <a:bodyPr wrap="square">
            <a:spAutoFit/>
          </a:bodyPr>
          <a:lstStyle/>
          <a:p>
            <a:r>
              <a:rPr lang="en-US" dirty="0"/>
              <a:t>GO:0042273 ribosomal large subunit biogenesis</a:t>
            </a:r>
          </a:p>
        </p:txBody>
      </p:sp>
      <p:sp>
        <p:nvSpPr>
          <p:cNvPr id="6" name="TextBox 5">
            <a:extLst>
              <a:ext uri="{FF2B5EF4-FFF2-40B4-BE49-F238E27FC236}">
                <a16:creationId xmlns:a16="http://schemas.microsoft.com/office/drawing/2014/main" id="{2F40261E-0490-774B-A5CB-F49ED743BC41}"/>
              </a:ext>
            </a:extLst>
          </p:cNvPr>
          <p:cNvSpPr txBox="1"/>
          <p:nvPr/>
        </p:nvSpPr>
        <p:spPr>
          <a:xfrm>
            <a:off x="280988" y="937597"/>
            <a:ext cx="6096000" cy="584775"/>
          </a:xfrm>
          <a:prstGeom prst="rect">
            <a:avLst/>
          </a:prstGeom>
          <a:noFill/>
        </p:spPr>
        <p:txBody>
          <a:bodyPr wrap="square">
            <a:spAutoFit/>
          </a:bodyPr>
          <a:lstStyle/>
          <a:p>
            <a:r>
              <a:rPr lang="en-US" sz="1600" dirty="0">
                <a:highlight>
                  <a:srgbClr val="FFFF00"/>
                </a:highlight>
              </a:rPr>
              <a:t>RPL12A</a:t>
            </a:r>
            <a:r>
              <a:rPr lang="en-US" sz="1600" dirty="0"/>
              <a:t>/RPL14B/RPL11A/BRX1/CIC1/RPL1A/RPL6B/RPL11B/RPL8A/RLP7/LOC1/RLP24/</a:t>
            </a:r>
          </a:p>
        </p:txBody>
      </p:sp>
      <p:pic>
        <p:nvPicPr>
          <p:cNvPr id="7" name="Picture 6">
            <a:extLst>
              <a:ext uri="{FF2B5EF4-FFF2-40B4-BE49-F238E27FC236}">
                <a16:creationId xmlns:a16="http://schemas.microsoft.com/office/drawing/2014/main" id="{C557247D-5361-DE4C-9E4B-87155DDBD0A4}"/>
              </a:ext>
            </a:extLst>
          </p:cNvPr>
          <p:cNvPicPr>
            <a:picLocks noChangeAspect="1"/>
          </p:cNvPicPr>
          <p:nvPr/>
        </p:nvPicPr>
        <p:blipFill>
          <a:blip r:embed="rId2"/>
          <a:stretch>
            <a:fillRect/>
          </a:stretch>
        </p:blipFill>
        <p:spPr>
          <a:xfrm>
            <a:off x="6096000" y="2059613"/>
            <a:ext cx="5769903" cy="4130437"/>
          </a:xfrm>
          <a:prstGeom prst="rect">
            <a:avLst/>
          </a:prstGeom>
          <a:ln>
            <a:solidFill>
              <a:schemeClr val="tx1"/>
            </a:solidFill>
          </a:ln>
        </p:spPr>
      </p:pic>
      <p:pic>
        <p:nvPicPr>
          <p:cNvPr id="8" name="Picture 7">
            <a:extLst>
              <a:ext uri="{FF2B5EF4-FFF2-40B4-BE49-F238E27FC236}">
                <a16:creationId xmlns:a16="http://schemas.microsoft.com/office/drawing/2014/main" id="{48C4195E-113C-F64A-83D1-17C9F9466162}"/>
              </a:ext>
            </a:extLst>
          </p:cNvPr>
          <p:cNvPicPr>
            <a:picLocks noChangeAspect="1"/>
          </p:cNvPicPr>
          <p:nvPr/>
        </p:nvPicPr>
        <p:blipFill>
          <a:blip r:embed="rId3"/>
          <a:stretch>
            <a:fillRect/>
          </a:stretch>
        </p:blipFill>
        <p:spPr>
          <a:xfrm>
            <a:off x="755934" y="2084231"/>
            <a:ext cx="5108135" cy="1728399"/>
          </a:xfrm>
          <a:prstGeom prst="rect">
            <a:avLst/>
          </a:prstGeom>
          <a:ln>
            <a:solidFill>
              <a:schemeClr val="tx1"/>
            </a:solidFill>
          </a:ln>
        </p:spPr>
      </p:pic>
    </p:spTree>
    <p:extLst>
      <p:ext uri="{BB962C8B-B14F-4D97-AF65-F5344CB8AC3E}">
        <p14:creationId xmlns:p14="http://schemas.microsoft.com/office/powerpoint/2010/main" val="5387255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F9DE76-E0FA-234F-B133-E594F59C3FF3}"/>
              </a:ext>
            </a:extLst>
          </p:cNvPr>
          <p:cNvSpPr>
            <a:spLocks noGrp="1"/>
          </p:cNvSpPr>
          <p:nvPr>
            <p:ph type="ctrTitle"/>
          </p:nvPr>
        </p:nvSpPr>
        <p:spPr>
          <a:xfrm>
            <a:off x="280988" y="250825"/>
            <a:ext cx="4624644" cy="601791"/>
          </a:xfrm>
        </p:spPr>
        <p:txBody>
          <a:bodyPr>
            <a:normAutofit/>
          </a:bodyPr>
          <a:lstStyle/>
          <a:p>
            <a:pPr algn="l"/>
            <a:r>
              <a:rPr lang="en-US" sz="3600" dirty="0">
                <a:solidFill>
                  <a:schemeClr val="accent5">
                    <a:lumMod val="50000"/>
                  </a:schemeClr>
                </a:solidFill>
                <a:latin typeface="Menlo" panose="020B0609030804020204" pitchFamily="49" charset="0"/>
                <a:ea typeface="Menlo" panose="020B0609030804020204" pitchFamily="49" charset="0"/>
                <a:cs typeface="Menlo" panose="020B0609030804020204" pitchFamily="49" charset="0"/>
              </a:rPr>
              <a:t>RESULTS</a:t>
            </a:r>
          </a:p>
        </p:txBody>
      </p:sp>
      <p:sp>
        <p:nvSpPr>
          <p:cNvPr id="3" name="TextBox 2">
            <a:extLst>
              <a:ext uri="{FF2B5EF4-FFF2-40B4-BE49-F238E27FC236}">
                <a16:creationId xmlns:a16="http://schemas.microsoft.com/office/drawing/2014/main" id="{B02BC55F-4028-634E-93C8-245EE26AAF92}"/>
              </a:ext>
            </a:extLst>
          </p:cNvPr>
          <p:cNvSpPr txBox="1"/>
          <p:nvPr/>
        </p:nvSpPr>
        <p:spPr>
          <a:xfrm>
            <a:off x="2217710" y="5820717"/>
            <a:ext cx="7756578" cy="646331"/>
          </a:xfrm>
          <a:prstGeom prst="rect">
            <a:avLst/>
          </a:prstGeom>
          <a:noFill/>
        </p:spPr>
        <p:txBody>
          <a:bodyPr wrap="square" rtlCol="0">
            <a:spAutoFit/>
          </a:bodyPr>
          <a:lstStyle/>
          <a:p>
            <a:r>
              <a:rPr lang="en-US" b="1" dirty="0"/>
              <a:t>Figure 6 </a:t>
            </a:r>
            <a:r>
              <a:rPr lang="en-US" dirty="0"/>
              <a:t>KEGG pathway analysis of (a)upregulated and (b) downregulated genes based on -1 &gt; log2(foldchange) &gt; 1</a:t>
            </a:r>
          </a:p>
        </p:txBody>
      </p:sp>
      <p:sp>
        <p:nvSpPr>
          <p:cNvPr id="5" name="TextBox 4">
            <a:extLst>
              <a:ext uri="{FF2B5EF4-FFF2-40B4-BE49-F238E27FC236}">
                <a16:creationId xmlns:a16="http://schemas.microsoft.com/office/drawing/2014/main" id="{D9746449-0C00-874A-9A49-3E5EEC0D3630}"/>
              </a:ext>
            </a:extLst>
          </p:cNvPr>
          <p:cNvSpPr txBox="1"/>
          <p:nvPr/>
        </p:nvSpPr>
        <p:spPr>
          <a:xfrm>
            <a:off x="827709" y="965374"/>
            <a:ext cx="298480" cy="369332"/>
          </a:xfrm>
          <a:prstGeom prst="rect">
            <a:avLst/>
          </a:prstGeom>
          <a:noFill/>
        </p:spPr>
        <p:txBody>
          <a:bodyPr wrap="none" rtlCol="0">
            <a:spAutoFit/>
          </a:bodyPr>
          <a:lstStyle/>
          <a:p>
            <a:r>
              <a:rPr lang="en-US" b="1" dirty="0"/>
              <a:t>a</a:t>
            </a:r>
          </a:p>
        </p:txBody>
      </p:sp>
      <p:sp>
        <p:nvSpPr>
          <p:cNvPr id="7" name="TextBox 6">
            <a:extLst>
              <a:ext uri="{FF2B5EF4-FFF2-40B4-BE49-F238E27FC236}">
                <a16:creationId xmlns:a16="http://schemas.microsoft.com/office/drawing/2014/main" id="{F4832375-561F-584E-86BE-1A9728702120}"/>
              </a:ext>
            </a:extLst>
          </p:cNvPr>
          <p:cNvSpPr txBox="1"/>
          <p:nvPr/>
        </p:nvSpPr>
        <p:spPr>
          <a:xfrm>
            <a:off x="7158085" y="871448"/>
            <a:ext cx="308098" cy="369332"/>
          </a:xfrm>
          <a:prstGeom prst="rect">
            <a:avLst/>
          </a:prstGeom>
          <a:noFill/>
        </p:spPr>
        <p:txBody>
          <a:bodyPr wrap="none" rtlCol="0">
            <a:spAutoFit/>
          </a:bodyPr>
          <a:lstStyle/>
          <a:p>
            <a:r>
              <a:rPr lang="en-US" b="1" dirty="0"/>
              <a:t>b</a:t>
            </a:r>
          </a:p>
        </p:txBody>
      </p:sp>
      <p:pic>
        <p:nvPicPr>
          <p:cNvPr id="6" name="Picture 5">
            <a:extLst>
              <a:ext uri="{FF2B5EF4-FFF2-40B4-BE49-F238E27FC236}">
                <a16:creationId xmlns:a16="http://schemas.microsoft.com/office/drawing/2014/main" id="{1F23DE06-FA90-8B4C-BD62-4A97B41155A6}"/>
              </a:ext>
            </a:extLst>
          </p:cNvPr>
          <p:cNvPicPr>
            <a:picLocks noChangeAspect="1"/>
          </p:cNvPicPr>
          <p:nvPr/>
        </p:nvPicPr>
        <p:blipFill>
          <a:blip r:embed="rId3"/>
          <a:srcRect/>
          <a:stretch/>
        </p:blipFill>
        <p:spPr>
          <a:xfrm>
            <a:off x="7158085" y="1343854"/>
            <a:ext cx="4697991" cy="4170291"/>
          </a:xfrm>
          <a:prstGeom prst="rect">
            <a:avLst/>
          </a:prstGeom>
        </p:spPr>
      </p:pic>
      <p:pic>
        <p:nvPicPr>
          <p:cNvPr id="9" name="Picture 8" descr="A graph of a number of yeasts&#10;&#10;Description automatically generated with medium confidence">
            <a:extLst>
              <a:ext uri="{FF2B5EF4-FFF2-40B4-BE49-F238E27FC236}">
                <a16:creationId xmlns:a16="http://schemas.microsoft.com/office/drawing/2014/main" id="{62FDBEA4-8FBE-0B45-9AC0-58A864C4D6D5}"/>
              </a:ext>
            </a:extLst>
          </p:cNvPr>
          <p:cNvPicPr>
            <a:picLocks noChangeAspect="1"/>
          </p:cNvPicPr>
          <p:nvPr/>
        </p:nvPicPr>
        <p:blipFill>
          <a:blip r:embed="rId4"/>
          <a:stretch>
            <a:fillRect/>
          </a:stretch>
        </p:blipFill>
        <p:spPr>
          <a:xfrm>
            <a:off x="1304831" y="965374"/>
            <a:ext cx="3729085" cy="4794538"/>
          </a:xfrm>
          <a:prstGeom prst="rect">
            <a:avLst/>
          </a:prstGeom>
        </p:spPr>
      </p:pic>
    </p:spTree>
    <p:extLst>
      <p:ext uri="{BB962C8B-B14F-4D97-AF65-F5344CB8AC3E}">
        <p14:creationId xmlns:p14="http://schemas.microsoft.com/office/powerpoint/2010/main" val="30391583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8F15CBA7-681D-274D-8FE0-836D9037AA20}"/>
              </a:ext>
            </a:extLst>
          </p:cNvPr>
          <p:cNvSpPr>
            <a:spLocks noGrp="1"/>
          </p:cNvSpPr>
          <p:nvPr>
            <p:ph type="subTitle" idx="1"/>
          </p:nvPr>
        </p:nvSpPr>
        <p:spPr>
          <a:xfrm>
            <a:off x="387179" y="1606897"/>
            <a:ext cx="11417642" cy="4013538"/>
          </a:xfrm>
        </p:spPr>
        <p:txBody>
          <a:bodyPr>
            <a:normAutofit/>
          </a:bodyPr>
          <a:lstStyle/>
          <a:p>
            <a:pPr marL="457200" indent="-457200" algn="just">
              <a:buAutoNum type="arabicPeriod"/>
            </a:pPr>
            <a:r>
              <a:rPr lang="en-US" dirty="0"/>
              <a:t>Upregulated genes are highly enriched in GO terms for generation of precursor metabolites and energy such as  IGD1 and MDH2. Meanwhile, downregulated genes are enriched in GO terms for ribosome biogenesis such as RPL12A.</a:t>
            </a:r>
          </a:p>
          <a:p>
            <a:pPr marL="457200" indent="-457200" algn="just">
              <a:buAutoNum type="arabicPeriod"/>
            </a:pPr>
            <a:r>
              <a:rPr lang="en-US" dirty="0"/>
              <a:t>KEGG Pathway analysis shows that many upregulated genes are involved in  the biosynthesis of secondary metabolites and carbon metabolism. In contrast, many of the downregulated genes are involved in ribosomal and ribosome biogenesis pathways.</a:t>
            </a:r>
          </a:p>
          <a:p>
            <a:pPr marL="457200" indent="-457200" algn="just">
              <a:buAutoNum type="arabicPeriod"/>
            </a:pPr>
            <a:r>
              <a:rPr lang="en-US" dirty="0"/>
              <a:t>Purine starvation seems to dysregulate carbon energetic metabolism and Ade8 knockout yeast in </a:t>
            </a:r>
            <a:r>
              <a:rPr lang="en-US" dirty="0" err="1"/>
              <a:t>ade</a:t>
            </a:r>
            <a:r>
              <a:rPr lang="en-US" dirty="0"/>
              <a:t> minus (-) condition maintains energy concentration through other carbon metabolism pathways and downregulation of ribosome biogenesis, a high-energy requiring process.</a:t>
            </a:r>
          </a:p>
        </p:txBody>
      </p:sp>
      <p:sp>
        <p:nvSpPr>
          <p:cNvPr id="4" name="Title 1">
            <a:extLst>
              <a:ext uri="{FF2B5EF4-FFF2-40B4-BE49-F238E27FC236}">
                <a16:creationId xmlns:a16="http://schemas.microsoft.com/office/drawing/2014/main" id="{74DB0800-4B39-6647-830F-2A3129A15B3A}"/>
              </a:ext>
            </a:extLst>
          </p:cNvPr>
          <p:cNvSpPr txBox="1">
            <a:spLocks/>
          </p:cNvSpPr>
          <p:nvPr/>
        </p:nvSpPr>
        <p:spPr>
          <a:xfrm>
            <a:off x="280988" y="250825"/>
            <a:ext cx="6058028" cy="60179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dirty="0">
                <a:latin typeface="Menlo" panose="020B0609030804020204" pitchFamily="49" charset="0"/>
                <a:ea typeface="Menlo" panose="020B0609030804020204" pitchFamily="49" charset="0"/>
                <a:cs typeface="Menlo" panose="020B0609030804020204" pitchFamily="49" charset="0"/>
              </a:rPr>
              <a:t>CONCLUSION</a:t>
            </a:r>
          </a:p>
        </p:txBody>
      </p:sp>
      <p:sp>
        <p:nvSpPr>
          <p:cNvPr id="2" name="TextBox 1">
            <a:extLst>
              <a:ext uri="{FF2B5EF4-FFF2-40B4-BE49-F238E27FC236}">
                <a16:creationId xmlns:a16="http://schemas.microsoft.com/office/drawing/2014/main" id="{5048FF4F-C534-D24E-B222-977C175168F1}"/>
              </a:ext>
            </a:extLst>
          </p:cNvPr>
          <p:cNvSpPr txBox="1"/>
          <p:nvPr/>
        </p:nvSpPr>
        <p:spPr>
          <a:xfrm>
            <a:off x="387179" y="1237565"/>
            <a:ext cx="4263603" cy="369332"/>
          </a:xfrm>
          <a:prstGeom prst="rect">
            <a:avLst/>
          </a:prstGeom>
          <a:noFill/>
        </p:spPr>
        <p:txBody>
          <a:bodyPr wrap="none" rtlCol="0">
            <a:spAutoFit/>
          </a:bodyPr>
          <a:lstStyle/>
          <a:p>
            <a:r>
              <a:rPr lang="en-US" dirty="0"/>
              <a:t>Between the control and treatment groups,</a:t>
            </a:r>
          </a:p>
        </p:txBody>
      </p:sp>
    </p:spTree>
    <p:extLst>
      <p:ext uri="{BB962C8B-B14F-4D97-AF65-F5344CB8AC3E}">
        <p14:creationId xmlns:p14="http://schemas.microsoft.com/office/powerpoint/2010/main" val="19247776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8F15CBA7-681D-274D-8FE0-836D9037AA20}"/>
              </a:ext>
            </a:extLst>
          </p:cNvPr>
          <p:cNvSpPr>
            <a:spLocks noGrp="1"/>
          </p:cNvSpPr>
          <p:nvPr>
            <p:ph type="subTitle" idx="1"/>
          </p:nvPr>
        </p:nvSpPr>
        <p:spPr>
          <a:xfrm>
            <a:off x="572233" y="1023646"/>
            <a:ext cx="5940095" cy="2575199"/>
          </a:xfrm>
        </p:spPr>
        <p:txBody>
          <a:bodyPr>
            <a:normAutofit fontScale="92500" lnSpcReduction="10000"/>
          </a:bodyPr>
          <a:lstStyle/>
          <a:p>
            <a:pPr marL="342900" indent="-342900" algn="l">
              <a:buFont typeface="Arial" panose="020B0604020202020204" pitchFamily="34" charset="0"/>
              <a:buChar char="•"/>
            </a:pPr>
            <a:r>
              <a:rPr lang="en-US" dirty="0">
                <a:latin typeface="Calibri" panose="020F0502020204030204" pitchFamily="34" charset="0"/>
                <a:cs typeface="Calibri" panose="020F0502020204030204" pitchFamily="34" charset="0"/>
              </a:rPr>
              <a:t>Yeast relies on nutrition for growth and survival</a:t>
            </a:r>
          </a:p>
          <a:p>
            <a:pPr marL="342900" indent="-342900" algn="l">
              <a:buFont typeface="Arial" panose="020B0604020202020204" pitchFamily="34" charset="0"/>
              <a:buChar char="•"/>
            </a:pPr>
            <a:r>
              <a:rPr lang="en-US" dirty="0">
                <a:latin typeface="Calibri" panose="020F0502020204030204" pitchFamily="34" charset="0"/>
                <a:cs typeface="Calibri" panose="020F0502020204030204" pitchFamily="34" charset="0"/>
              </a:rPr>
              <a:t>Natural Starvation may induce stress-resistance phenotype</a:t>
            </a:r>
          </a:p>
          <a:p>
            <a:pPr marL="342900" indent="-342900" algn="l">
              <a:buFont typeface="Arial" panose="020B0604020202020204" pitchFamily="34" charset="0"/>
              <a:buChar char="•"/>
            </a:pPr>
            <a:r>
              <a:rPr lang="en-US" dirty="0">
                <a:latin typeface="Calibri" panose="020F0502020204030204" pitchFamily="34" charset="0"/>
                <a:cs typeface="Calibri" panose="020F0502020204030204" pitchFamily="34" charset="0"/>
              </a:rPr>
              <a:t>Leucine starvation inhibits cell growth and yeasts die in exponential growth phase</a:t>
            </a:r>
          </a:p>
          <a:p>
            <a:pPr marL="342900" indent="-342900" algn="l">
              <a:buFont typeface="Arial" panose="020B0604020202020204" pitchFamily="34" charset="0"/>
              <a:buChar char="•"/>
            </a:pPr>
            <a:r>
              <a:rPr lang="en-US" dirty="0">
                <a:latin typeface="Calibri" panose="020F0502020204030204" pitchFamily="34" charset="0"/>
                <a:cs typeface="Calibri" panose="020F0502020204030204" pitchFamily="34" charset="0"/>
              </a:rPr>
              <a:t>ADE8 codes for </a:t>
            </a:r>
            <a:r>
              <a:rPr lang="en-PH" b="0" i="0" u="none" strike="noStrike" dirty="0" err="1">
                <a:solidFill>
                  <a:srgbClr val="222222"/>
                </a:solidFill>
                <a:effectLst/>
                <a:latin typeface="Calibri" panose="020F0502020204030204" pitchFamily="34" charset="0"/>
                <a:cs typeface="Calibri" panose="020F0502020204030204" pitchFamily="34" charset="0"/>
              </a:rPr>
              <a:t>phosphoribosylformylglycinamidine</a:t>
            </a:r>
            <a:r>
              <a:rPr lang="en-PH" b="0" i="0" u="none" strike="noStrike" dirty="0">
                <a:solidFill>
                  <a:srgbClr val="222222"/>
                </a:solidFill>
                <a:effectLst/>
                <a:latin typeface="Calibri" panose="020F0502020204030204" pitchFamily="34" charset="0"/>
                <a:cs typeface="Calibri" panose="020F0502020204030204" pitchFamily="34" charset="0"/>
              </a:rPr>
              <a:t> synthase</a:t>
            </a:r>
            <a:endParaRPr lang="en-US" dirty="0">
              <a:latin typeface="Calibri" panose="020F0502020204030204" pitchFamily="34" charset="0"/>
              <a:cs typeface="Calibri" panose="020F0502020204030204" pitchFamily="34" charset="0"/>
            </a:endParaRPr>
          </a:p>
        </p:txBody>
      </p:sp>
      <p:sp>
        <p:nvSpPr>
          <p:cNvPr id="4" name="Title 1">
            <a:extLst>
              <a:ext uri="{FF2B5EF4-FFF2-40B4-BE49-F238E27FC236}">
                <a16:creationId xmlns:a16="http://schemas.microsoft.com/office/drawing/2014/main" id="{74DB0800-4B39-6647-830F-2A3129A15B3A}"/>
              </a:ext>
            </a:extLst>
          </p:cNvPr>
          <p:cNvSpPr txBox="1">
            <a:spLocks/>
          </p:cNvSpPr>
          <p:nvPr/>
        </p:nvSpPr>
        <p:spPr>
          <a:xfrm>
            <a:off x="280988" y="250825"/>
            <a:ext cx="4624644" cy="60179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dirty="0">
                <a:solidFill>
                  <a:schemeClr val="accent5">
                    <a:lumMod val="50000"/>
                  </a:schemeClr>
                </a:solidFill>
                <a:latin typeface="Menlo" panose="020B0609030804020204" pitchFamily="49" charset="0"/>
                <a:ea typeface="Menlo" panose="020B0609030804020204" pitchFamily="49" charset="0"/>
                <a:cs typeface="Menlo" panose="020B0609030804020204" pitchFamily="49" charset="0"/>
              </a:rPr>
              <a:t>INTRODUCTION</a:t>
            </a:r>
          </a:p>
        </p:txBody>
      </p:sp>
      <p:pic>
        <p:nvPicPr>
          <p:cNvPr id="8" name="Graphic 7" descr="Germ outline">
            <a:extLst>
              <a:ext uri="{FF2B5EF4-FFF2-40B4-BE49-F238E27FC236}">
                <a16:creationId xmlns:a16="http://schemas.microsoft.com/office/drawing/2014/main" id="{910D5E20-AD6E-494E-9DFD-D27B4E5741C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188925" y="738744"/>
            <a:ext cx="914400" cy="914400"/>
          </a:xfrm>
          <a:prstGeom prst="rect">
            <a:avLst/>
          </a:prstGeom>
        </p:spPr>
      </p:pic>
      <p:sp>
        <p:nvSpPr>
          <p:cNvPr id="9" name="TextBox 8">
            <a:extLst>
              <a:ext uri="{FF2B5EF4-FFF2-40B4-BE49-F238E27FC236}">
                <a16:creationId xmlns:a16="http://schemas.microsoft.com/office/drawing/2014/main" id="{0CCFF9D7-1C54-6443-B3C2-78F7CA1F855D}"/>
              </a:ext>
            </a:extLst>
          </p:cNvPr>
          <p:cNvSpPr txBox="1"/>
          <p:nvPr/>
        </p:nvSpPr>
        <p:spPr>
          <a:xfrm>
            <a:off x="7509988" y="5430242"/>
            <a:ext cx="1631152" cy="307777"/>
          </a:xfrm>
          <a:prstGeom prst="rect">
            <a:avLst/>
          </a:prstGeom>
          <a:noFill/>
        </p:spPr>
        <p:txBody>
          <a:bodyPr wrap="none" rtlCol="0">
            <a:spAutoFit/>
          </a:bodyPr>
          <a:lstStyle/>
          <a:p>
            <a:r>
              <a:rPr lang="en-US" sz="1400" dirty="0" err="1"/>
              <a:t>Kokina</a:t>
            </a:r>
            <a:r>
              <a:rPr lang="en-US" sz="1400" dirty="0"/>
              <a:t> et al. (2021) </a:t>
            </a:r>
          </a:p>
        </p:txBody>
      </p:sp>
      <p:cxnSp>
        <p:nvCxnSpPr>
          <p:cNvPr id="20" name="Straight Arrow Connector 19">
            <a:extLst>
              <a:ext uri="{FF2B5EF4-FFF2-40B4-BE49-F238E27FC236}">
                <a16:creationId xmlns:a16="http://schemas.microsoft.com/office/drawing/2014/main" id="{C74026FF-AC82-1142-B443-575B06379E94}"/>
              </a:ext>
            </a:extLst>
          </p:cNvPr>
          <p:cNvCxnSpPr/>
          <p:nvPr/>
        </p:nvCxnSpPr>
        <p:spPr>
          <a:xfrm flipH="1">
            <a:off x="8621870" y="1971675"/>
            <a:ext cx="699770" cy="3860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BF1B1F07-4302-C04F-80ED-725B37243588}"/>
              </a:ext>
            </a:extLst>
          </p:cNvPr>
          <p:cNvCxnSpPr>
            <a:cxnSpLocks/>
          </p:cNvCxnSpPr>
          <p:nvPr/>
        </p:nvCxnSpPr>
        <p:spPr>
          <a:xfrm>
            <a:off x="9918777" y="1951038"/>
            <a:ext cx="641748" cy="4067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2" name="Graphic 4" descr="Petri Dish outline">
            <a:extLst>
              <a:ext uri="{FF2B5EF4-FFF2-40B4-BE49-F238E27FC236}">
                <a16:creationId xmlns:a16="http://schemas.microsoft.com/office/drawing/2014/main" id="{456664EF-6F12-CC4C-94CE-7B588EBC79C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978615" y="2242820"/>
            <a:ext cx="914400" cy="914400"/>
          </a:xfrm>
          <a:prstGeom prst="rect">
            <a:avLst/>
          </a:prstGeom>
        </p:spPr>
      </p:pic>
      <p:pic>
        <p:nvPicPr>
          <p:cNvPr id="23" name="Graphic 5" descr="Petri Dish outline">
            <a:extLst>
              <a:ext uri="{FF2B5EF4-FFF2-40B4-BE49-F238E27FC236}">
                <a16:creationId xmlns:a16="http://schemas.microsoft.com/office/drawing/2014/main" id="{AA6662BF-8FE5-E645-AA35-767E4AB359E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359302" y="2319924"/>
            <a:ext cx="914400" cy="914400"/>
          </a:xfrm>
          <a:prstGeom prst="rect">
            <a:avLst/>
          </a:prstGeom>
        </p:spPr>
      </p:pic>
      <p:sp>
        <p:nvSpPr>
          <p:cNvPr id="28" name="TextBox 27">
            <a:extLst>
              <a:ext uri="{FF2B5EF4-FFF2-40B4-BE49-F238E27FC236}">
                <a16:creationId xmlns:a16="http://schemas.microsoft.com/office/drawing/2014/main" id="{6B26A134-7D0A-9A47-9351-D4AAC0F6670D}"/>
              </a:ext>
            </a:extLst>
          </p:cNvPr>
          <p:cNvSpPr txBox="1"/>
          <p:nvPr/>
        </p:nvSpPr>
        <p:spPr>
          <a:xfrm>
            <a:off x="7374968" y="3059033"/>
            <a:ext cx="2121694" cy="369332"/>
          </a:xfrm>
          <a:prstGeom prst="rect">
            <a:avLst/>
          </a:prstGeom>
          <a:noFill/>
        </p:spPr>
        <p:txBody>
          <a:bodyPr wrap="square">
            <a:spAutoFit/>
          </a:bodyPr>
          <a:lstStyle/>
          <a:p>
            <a:pPr algn="ctr"/>
            <a:r>
              <a:rPr lang="en-PH" sz="1800" dirty="0">
                <a:effectLst/>
                <a:latin typeface="Calibri" panose="020F0502020204030204" pitchFamily="34" charset="0"/>
                <a:ea typeface="DengXian" panose="02010600030101010101" pitchFamily="2" charset="-122"/>
                <a:cs typeface="Times New Roman" panose="02020603050405020304" pitchFamily="18" charset="0"/>
              </a:rPr>
              <a:t>Synthetic Dextrose</a:t>
            </a:r>
            <a:r>
              <a:rPr lang="en-PH" dirty="0">
                <a:effectLst/>
              </a:rPr>
              <a:t> </a:t>
            </a:r>
            <a:endParaRPr lang="en-US" dirty="0"/>
          </a:p>
        </p:txBody>
      </p:sp>
      <p:sp>
        <p:nvSpPr>
          <p:cNvPr id="29" name="TextBox 28">
            <a:extLst>
              <a:ext uri="{FF2B5EF4-FFF2-40B4-BE49-F238E27FC236}">
                <a16:creationId xmlns:a16="http://schemas.microsoft.com/office/drawing/2014/main" id="{CFB5FE14-BF47-1440-AB26-AFD9A7551AE1}"/>
              </a:ext>
            </a:extLst>
          </p:cNvPr>
          <p:cNvSpPr txBox="1"/>
          <p:nvPr/>
        </p:nvSpPr>
        <p:spPr>
          <a:xfrm>
            <a:off x="9833370" y="3108127"/>
            <a:ext cx="2121694" cy="369332"/>
          </a:xfrm>
          <a:prstGeom prst="rect">
            <a:avLst/>
          </a:prstGeom>
          <a:noFill/>
        </p:spPr>
        <p:txBody>
          <a:bodyPr wrap="square">
            <a:spAutoFit/>
          </a:bodyPr>
          <a:lstStyle/>
          <a:p>
            <a:pPr algn="ctr"/>
            <a:r>
              <a:rPr lang="en-PH" sz="1800" dirty="0">
                <a:effectLst/>
                <a:latin typeface="Calibri" panose="020F0502020204030204" pitchFamily="34" charset="0"/>
                <a:ea typeface="DengXian" panose="02010600030101010101" pitchFamily="2" charset="-122"/>
                <a:cs typeface="Times New Roman" panose="02020603050405020304" pitchFamily="18" charset="0"/>
              </a:rPr>
              <a:t>Ade minus (-)</a:t>
            </a:r>
            <a:endParaRPr lang="en-US" dirty="0"/>
          </a:p>
        </p:txBody>
      </p:sp>
      <p:cxnSp>
        <p:nvCxnSpPr>
          <p:cNvPr id="30" name="Straight Arrow Connector 29">
            <a:extLst>
              <a:ext uri="{FF2B5EF4-FFF2-40B4-BE49-F238E27FC236}">
                <a16:creationId xmlns:a16="http://schemas.microsoft.com/office/drawing/2014/main" id="{D5219606-5C03-3F46-86C3-A9140E1ACF72}"/>
              </a:ext>
            </a:extLst>
          </p:cNvPr>
          <p:cNvCxnSpPr>
            <a:cxnSpLocks/>
            <a:stCxn id="28" idx="2"/>
          </p:cNvCxnSpPr>
          <p:nvPr/>
        </p:nvCxnSpPr>
        <p:spPr>
          <a:xfrm>
            <a:off x="8435815" y="3428365"/>
            <a:ext cx="0" cy="8162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224242F4-1F4C-8948-9254-40DCFBFAFB7D}"/>
              </a:ext>
            </a:extLst>
          </p:cNvPr>
          <p:cNvCxnSpPr>
            <a:cxnSpLocks/>
          </p:cNvCxnSpPr>
          <p:nvPr/>
        </p:nvCxnSpPr>
        <p:spPr>
          <a:xfrm>
            <a:off x="10560525" y="3428365"/>
            <a:ext cx="0" cy="8162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FC68E078-DC69-6A4C-ADD9-B0D754030469}"/>
              </a:ext>
            </a:extLst>
          </p:cNvPr>
          <p:cNvSpPr txBox="1"/>
          <p:nvPr/>
        </p:nvSpPr>
        <p:spPr>
          <a:xfrm>
            <a:off x="7469502" y="4390113"/>
            <a:ext cx="4133056" cy="369332"/>
          </a:xfrm>
          <a:prstGeom prst="rect">
            <a:avLst/>
          </a:prstGeom>
          <a:noFill/>
        </p:spPr>
        <p:txBody>
          <a:bodyPr wrap="square">
            <a:spAutoFit/>
          </a:bodyPr>
          <a:lstStyle/>
          <a:p>
            <a:pPr algn="ctr"/>
            <a:r>
              <a:rPr lang="en-PH" sz="1800" dirty="0">
                <a:effectLst/>
                <a:latin typeface="Calibri" panose="020F0502020204030204" pitchFamily="34" charset="0"/>
                <a:ea typeface="DengXian" panose="02010600030101010101" pitchFamily="2" charset="-122"/>
                <a:cs typeface="Times New Roman" panose="02020603050405020304" pitchFamily="18" charset="0"/>
              </a:rPr>
              <a:t>Transcriptomic Analysis</a:t>
            </a:r>
            <a:endParaRPr lang="en-US" dirty="0"/>
          </a:p>
        </p:txBody>
      </p:sp>
      <p:sp>
        <p:nvSpPr>
          <p:cNvPr id="37" name="Subtitle 2">
            <a:extLst>
              <a:ext uri="{FF2B5EF4-FFF2-40B4-BE49-F238E27FC236}">
                <a16:creationId xmlns:a16="http://schemas.microsoft.com/office/drawing/2014/main" id="{FD57430C-B999-E84F-B17A-30770CCB2E15}"/>
              </a:ext>
            </a:extLst>
          </p:cNvPr>
          <p:cNvSpPr txBox="1">
            <a:spLocks/>
          </p:cNvSpPr>
          <p:nvPr/>
        </p:nvSpPr>
        <p:spPr>
          <a:xfrm>
            <a:off x="3237763" y="4112243"/>
            <a:ext cx="2998573" cy="64720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p>
        </p:txBody>
      </p:sp>
      <p:sp>
        <p:nvSpPr>
          <p:cNvPr id="38" name="Title 1">
            <a:extLst>
              <a:ext uri="{FF2B5EF4-FFF2-40B4-BE49-F238E27FC236}">
                <a16:creationId xmlns:a16="http://schemas.microsoft.com/office/drawing/2014/main" id="{C2AE114C-1B1A-7741-B5DB-FE93AD5F58BB}"/>
              </a:ext>
            </a:extLst>
          </p:cNvPr>
          <p:cNvSpPr txBox="1">
            <a:spLocks/>
          </p:cNvSpPr>
          <p:nvPr/>
        </p:nvSpPr>
        <p:spPr>
          <a:xfrm>
            <a:off x="280988" y="3712218"/>
            <a:ext cx="4624644" cy="60179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dirty="0">
                <a:solidFill>
                  <a:schemeClr val="accent5">
                    <a:lumMod val="50000"/>
                  </a:schemeClr>
                </a:solidFill>
                <a:latin typeface="Menlo" panose="020B0609030804020204" pitchFamily="49" charset="0"/>
                <a:ea typeface="Menlo" panose="020B0609030804020204" pitchFamily="49" charset="0"/>
                <a:cs typeface="Menlo" panose="020B0609030804020204" pitchFamily="49" charset="0"/>
              </a:rPr>
              <a:t>OBJECTIVES</a:t>
            </a:r>
          </a:p>
        </p:txBody>
      </p:sp>
      <p:sp>
        <p:nvSpPr>
          <p:cNvPr id="39" name="Subtitle 2">
            <a:extLst>
              <a:ext uri="{FF2B5EF4-FFF2-40B4-BE49-F238E27FC236}">
                <a16:creationId xmlns:a16="http://schemas.microsoft.com/office/drawing/2014/main" id="{B4882D97-BBA4-7A4D-9C2F-D3298D7C99BC}"/>
              </a:ext>
            </a:extLst>
          </p:cNvPr>
          <p:cNvSpPr txBox="1">
            <a:spLocks/>
          </p:cNvSpPr>
          <p:nvPr/>
        </p:nvSpPr>
        <p:spPr>
          <a:xfrm>
            <a:off x="583095" y="4630084"/>
            <a:ext cx="5653241" cy="2057358"/>
          </a:xfrm>
          <a:prstGeom prst="rect">
            <a:avLst/>
          </a:prstGeom>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457200" indent="-457200" algn="l">
              <a:buFont typeface="Arial" panose="020B0604020202020204" pitchFamily="34" charset="0"/>
              <a:buAutoNum type="arabicPeriod"/>
            </a:pPr>
            <a:r>
              <a:rPr lang="en-US" dirty="0"/>
              <a:t>To determine differentially expressed genes; and</a:t>
            </a:r>
          </a:p>
          <a:p>
            <a:pPr marL="457200" indent="-457200" algn="l">
              <a:buFont typeface="Arial" panose="020B0604020202020204" pitchFamily="34" charset="0"/>
              <a:buAutoNum type="arabicPeriod"/>
            </a:pPr>
            <a:r>
              <a:rPr lang="en-US" dirty="0"/>
              <a:t>To ascertain the pathways involved of the differentially expressed genes between the control and treated samples</a:t>
            </a:r>
          </a:p>
        </p:txBody>
      </p:sp>
      <p:sp>
        <p:nvSpPr>
          <p:cNvPr id="41" name="TextBox 40">
            <a:extLst>
              <a:ext uri="{FF2B5EF4-FFF2-40B4-BE49-F238E27FC236}">
                <a16:creationId xmlns:a16="http://schemas.microsoft.com/office/drawing/2014/main" id="{3E6B06D1-3B90-F144-ABA0-93DA049F0BEE}"/>
              </a:ext>
            </a:extLst>
          </p:cNvPr>
          <p:cNvSpPr txBox="1"/>
          <p:nvPr/>
        </p:nvSpPr>
        <p:spPr>
          <a:xfrm>
            <a:off x="7837579" y="1593870"/>
            <a:ext cx="3875312" cy="369332"/>
          </a:xfrm>
          <a:prstGeom prst="rect">
            <a:avLst/>
          </a:prstGeom>
          <a:noFill/>
        </p:spPr>
        <p:txBody>
          <a:bodyPr wrap="square">
            <a:spAutoFit/>
          </a:bodyPr>
          <a:lstStyle/>
          <a:p>
            <a:r>
              <a:rPr lang="en-PH" sz="1800" dirty="0">
                <a:effectLst/>
                <a:latin typeface="Calibri" panose="020F0502020204030204" pitchFamily="34" charset="0"/>
                <a:ea typeface="DengXian" panose="02010600030101010101" pitchFamily="2" charset="-122"/>
                <a:cs typeface="Times New Roman" panose="02020603050405020304" pitchFamily="18" charset="0"/>
              </a:rPr>
              <a:t>CEN.PK2-1D background (ade8 strain)</a:t>
            </a:r>
            <a:r>
              <a:rPr lang="en-PH" dirty="0">
                <a:effectLst/>
              </a:rPr>
              <a:t> </a:t>
            </a:r>
            <a:endParaRPr lang="en-US" dirty="0"/>
          </a:p>
        </p:txBody>
      </p:sp>
    </p:spTree>
    <p:extLst>
      <p:ext uri="{BB962C8B-B14F-4D97-AF65-F5344CB8AC3E}">
        <p14:creationId xmlns:p14="http://schemas.microsoft.com/office/powerpoint/2010/main" val="144780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4DB0800-4B39-6647-830F-2A3129A15B3A}"/>
              </a:ext>
            </a:extLst>
          </p:cNvPr>
          <p:cNvSpPr txBox="1">
            <a:spLocks/>
          </p:cNvSpPr>
          <p:nvPr/>
        </p:nvSpPr>
        <p:spPr>
          <a:xfrm>
            <a:off x="280988" y="250825"/>
            <a:ext cx="5491162" cy="601791"/>
          </a:xfrm>
          <a:prstGeom prst="rect">
            <a:avLst/>
          </a:prstGeom>
        </p:spPr>
        <p:txBody>
          <a:bodyPr vert="horz" lIns="91440" tIns="45720" rIns="91440" bIns="45720" rtlCol="0" anchor="b">
            <a:normAutofit fontScale="92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dirty="0">
                <a:solidFill>
                  <a:schemeClr val="accent5">
                    <a:lumMod val="50000"/>
                  </a:schemeClr>
                </a:solidFill>
                <a:latin typeface="Menlo" panose="020B0609030804020204" pitchFamily="49" charset="0"/>
                <a:ea typeface="Menlo" panose="020B0609030804020204" pitchFamily="49" charset="0"/>
                <a:cs typeface="Menlo" panose="020B0609030804020204" pitchFamily="49" charset="0"/>
              </a:rPr>
              <a:t>MATERIALS and METHODS</a:t>
            </a:r>
          </a:p>
        </p:txBody>
      </p:sp>
      <p:graphicFrame>
        <p:nvGraphicFramePr>
          <p:cNvPr id="6" name="Table 5">
            <a:extLst>
              <a:ext uri="{FF2B5EF4-FFF2-40B4-BE49-F238E27FC236}">
                <a16:creationId xmlns:a16="http://schemas.microsoft.com/office/drawing/2014/main" id="{97EC9F9C-7590-2C47-BD4B-49E53DBDCF21}"/>
              </a:ext>
            </a:extLst>
          </p:cNvPr>
          <p:cNvGraphicFramePr>
            <a:graphicFrameLocks noGrp="1"/>
          </p:cNvGraphicFramePr>
          <p:nvPr>
            <p:extLst>
              <p:ext uri="{D42A27DB-BD31-4B8C-83A1-F6EECF244321}">
                <p14:modId xmlns:p14="http://schemas.microsoft.com/office/powerpoint/2010/main" val="3482539751"/>
              </p:ext>
            </p:extLst>
          </p:nvPr>
        </p:nvGraphicFramePr>
        <p:xfrm>
          <a:off x="561171" y="1310183"/>
          <a:ext cx="5480050" cy="3291840"/>
        </p:xfrm>
        <a:graphic>
          <a:graphicData uri="http://schemas.openxmlformats.org/drawingml/2006/table">
            <a:tbl>
              <a:tblPr firstRow="1" firstCol="1" bandRow="1">
                <a:tableStyleId>{5C22544A-7EE6-4342-B048-85BDC9FD1C3A}</a:tableStyleId>
              </a:tblPr>
              <a:tblGrid>
                <a:gridCol w="2733675">
                  <a:extLst>
                    <a:ext uri="{9D8B030D-6E8A-4147-A177-3AD203B41FA5}">
                      <a16:colId xmlns:a16="http://schemas.microsoft.com/office/drawing/2014/main" val="1367542917"/>
                    </a:ext>
                  </a:extLst>
                </a:gridCol>
                <a:gridCol w="2746375">
                  <a:extLst>
                    <a:ext uri="{9D8B030D-6E8A-4147-A177-3AD203B41FA5}">
                      <a16:colId xmlns:a16="http://schemas.microsoft.com/office/drawing/2014/main" val="2739166384"/>
                    </a:ext>
                  </a:extLst>
                </a:gridCol>
              </a:tblGrid>
              <a:tr h="0">
                <a:tc>
                  <a:txBody>
                    <a:bodyPr/>
                    <a:lstStyle/>
                    <a:p>
                      <a:r>
                        <a:rPr lang="en-PH" sz="1200" dirty="0">
                          <a:solidFill>
                            <a:schemeClr val="tx1"/>
                          </a:solidFill>
                          <a:effectLst/>
                        </a:rPr>
                        <a:t>ERR4626657- ERR4626659</a:t>
                      </a:r>
                      <a:endParaRPr lang="en-PH" sz="1200" dirty="0">
                        <a:solidFill>
                          <a:schemeClr val="tx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r>
                        <a:rPr lang="en-PH" sz="1200" b="0" dirty="0">
                          <a:solidFill>
                            <a:schemeClr val="tx1"/>
                          </a:solidFill>
                          <a:effectLst/>
                        </a:rPr>
                        <a:t>Species: </a:t>
                      </a:r>
                      <a:r>
                        <a:rPr lang="en-PH" sz="1200" b="0" i="1" dirty="0">
                          <a:solidFill>
                            <a:schemeClr val="tx1"/>
                          </a:solidFill>
                          <a:effectLst/>
                        </a:rPr>
                        <a:t>Saccharomyces </a:t>
                      </a:r>
                      <a:r>
                        <a:rPr lang="en-PH" sz="1200" b="0" i="1" dirty="0" err="1">
                          <a:solidFill>
                            <a:schemeClr val="tx1"/>
                          </a:solidFill>
                          <a:effectLst/>
                        </a:rPr>
                        <a:t>cerevisae</a:t>
                      </a:r>
                      <a:r>
                        <a:rPr lang="en-PH" sz="1200" b="0" i="1" dirty="0">
                          <a:solidFill>
                            <a:schemeClr val="tx1"/>
                          </a:solidFill>
                          <a:effectLst/>
                        </a:rPr>
                        <a:t> </a:t>
                      </a:r>
                      <a:r>
                        <a:rPr lang="en-PH" sz="1200" b="0" dirty="0">
                          <a:solidFill>
                            <a:schemeClr val="tx1"/>
                          </a:solidFill>
                          <a:effectLst/>
                        </a:rPr>
                        <a:t>(brewer’s yeast)</a:t>
                      </a:r>
                    </a:p>
                    <a:p>
                      <a:r>
                        <a:rPr lang="en-PH" sz="1200" b="0" dirty="0">
                          <a:solidFill>
                            <a:schemeClr val="tx1"/>
                          </a:solidFill>
                          <a:effectLst/>
                          <a:highlight>
                            <a:srgbClr val="FFFF00"/>
                          </a:highlight>
                        </a:rPr>
                        <a:t>Alias: R5.0_S_r1-3</a:t>
                      </a:r>
                      <a:endParaRPr lang="en-PH" sz="1200" b="0" dirty="0">
                        <a:solidFill>
                          <a:schemeClr val="tx1"/>
                        </a:solidFill>
                        <a:effectLst/>
                      </a:endParaRPr>
                    </a:p>
                    <a:p>
                      <a:r>
                        <a:rPr lang="en-PH" sz="1200" b="0" dirty="0">
                          <a:solidFill>
                            <a:schemeClr val="tx1"/>
                          </a:solidFill>
                          <a:effectLst/>
                        </a:rPr>
                        <a:t>Platform: Illumina</a:t>
                      </a:r>
                    </a:p>
                    <a:p>
                      <a:r>
                        <a:rPr lang="en-PH" sz="1200" b="0" dirty="0">
                          <a:solidFill>
                            <a:schemeClr val="tx1"/>
                          </a:solidFill>
                          <a:effectLst/>
                        </a:rPr>
                        <a:t>Model: Illumina </a:t>
                      </a:r>
                      <a:r>
                        <a:rPr lang="en-PH" sz="1200" b="0" dirty="0" err="1">
                          <a:solidFill>
                            <a:schemeClr val="tx1"/>
                          </a:solidFill>
                          <a:effectLst/>
                        </a:rPr>
                        <a:t>MiSeq</a:t>
                      </a:r>
                      <a:endParaRPr lang="en-PH" sz="1200" b="0" dirty="0">
                        <a:solidFill>
                          <a:schemeClr val="tx1"/>
                        </a:solidFill>
                        <a:effectLst/>
                      </a:endParaRPr>
                    </a:p>
                    <a:p>
                      <a:r>
                        <a:rPr lang="en-PH" sz="1200" b="0" dirty="0">
                          <a:solidFill>
                            <a:schemeClr val="tx1"/>
                          </a:solidFill>
                          <a:effectLst/>
                        </a:rPr>
                        <a:t>Center Name: University of Latvia Faculty of Medicine</a:t>
                      </a:r>
                    </a:p>
                    <a:p>
                      <a:r>
                        <a:rPr lang="en-PH" sz="1200" b="0" dirty="0">
                          <a:solidFill>
                            <a:schemeClr val="tx1"/>
                          </a:solidFill>
                          <a:effectLst/>
                        </a:rPr>
                        <a:t>Layout: Single</a:t>
                      </a:r>
                    </a:p>
                    <a:p>
                      <a:r>
                        <a:rPr lang="en-PH" sz="1200" b="0" dirty="0">
                          <a:solidFill>
                            <a:schemeClr val="tx1"/>
                          </a:solidFill>
                          <a:effectLst/>
                        </a:rPr>
                        <a:t>Library Selection: PCR</a:t>
                      </a:r>
                      <a:endParaRPr lang="en-PH" sz="1200" b="0" dirty="0">
                        <a:solidFill>
                          <a:schemeClr val="tx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1999239"/>
                  </a:ext>
                </a:extLst>
              </a:tr>
              <a:tr h="539274">
                <a:tc>
                  <a:txBody>
                    <a:bodyPr/>
                    <a:lstStyle/>
                    <a:p>
                      <a:r>
                        <a:rPr lang="en-PH" sz="1200" dirty="0">
                          <a:solidFill>
                            <a:schemeClr val="tx1"/>
                          </a:solidFill>
                          <a:effectLst/>
                        </a:rPr>
                        <a:t>ERR4626660- ERR4626662</a:t>
                      </a:r>
                      <a:endParaRPr lang="en-PH" sz="1200" dirty="0">
                        <a:solidFill>
                          <a:schemeClr val="tx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r>
                        <a:rPr lang="en-PH" sz="1200" dirty="0">
                          <a:solidFill>
                            <a:schemeClr val="tx1"/>
                          </a:solidFill>
                          <a:effectLst/>
                        </a:rPr>
                        <a:t>Species: </a:t>
                      </a:r>
                      <a:r>
                        <a:rPr lang="en-PH" sz="1200" i="1" dirty="0">
                          <a:solidFill>
                            <a:schemeClr val="tx1"/>
                          </a:solidFill>
                          <a:effectLst/>
                        </a:rPr>
                        <a:t>Saccharomyces </a:t>
                      </a:r>
                      <a:r>
                        <a:rPr lang="en-PH" sz="1200" i="1" dirty="0" err="1">
                          <a:solidFill>
                            <a:schemeClr val="tx1"/>
                          </a:solidFill>
                          <a:effectLst/>
                        </a:rPr>
                        <a:t>cerevisae</a:t>
                      </a:r>
                      <a:r>
                        <a:rPr lang="en-PH" sz="1200" i="1" dirty="0">
                          <a:solidFill>
                            <a:schemeClr val="tx1"/>
                          </a:solidFill>
                          <a:effectLst/>
                        </a:rPr>
                        <a:t> </a:t>
                      </a:r>
                      <a:r>
                        <a:rPr lang="en-PH" sz="1200" dirty="0">
                          <a:solidFill>
                            <a:schemeClr val="tx1"/>
                          </a:solidFill>
                          <a:effectLst/>
                        </a:rPr>
                        <a:t>(brewer’s yeast)</a:t>
                      </a:r>
                    </a:p>
                    <a:p>
                      <a:r>
                        <a:rPr lang="en-PH" sz="1200" dirty="0" err="1">
                          <a:solidFill>
                            <a:schemeClr val="tx1"/>
                          </a:solidFill>
                          <a:effectLst/>
                          <a:highlight>
                            <a:srgbClr val="FFFF00"/>
                          </a:highlight>
                        </a:rPr>
                        <a:t>Sample_alias</a:t>
                      </a:r>
                      <a:r>
                        <a:rPr lang="en-PH" sz="1200" dirty="0">
                          <a:solidFill>
                            <a:schemeClr val="tx1"/>
                          </a:solidFill>
                          <a:effectLst/>
                          <a:highlight>
                            <a:srgbClr val="FFFF00"/>
                          </a:highlight>
                        </a:rPr>
                        <a:t>: R5.0_ade_minus_r1-3</a:t>
                      </a:r>
                      <a:endParaRPr lang="en-PH" sz="1200" dirty="0">
                        <a:solidFill>
                          <a:schemeClr val="tx1"/>
                        </a:solidFill>
                        <a:effectLst/>
                      </a:endParaRPr>
                    </a:p>
                    <a:p>
                      <a:r>
                        <a:rPr lang="en-PH" sz="1200" dirty="0">
                          <a:solidFill>
                            <a:schemeClr val="tx1"/>
                          </a:solidFill>
                          <a:effectLst/>
                        </a:rPr>
                        <a:t>Platform: Illumina</a:t>
                      </a:r>
                    </a:p>
                    <a:p>
                      <a:r>
                        <a:rPr lang="en-PH" sz="1200" dirty="0">
                          <a:solidFill>
                            <a:schemeClr val="tx1"/>
                          </a:solidFill>
                          <a:effectLst/>
                        </a:rPr>
                        <a:t>Model: Illumina </a:t>
                      </a:r>
                      <a:r>
                        <a:rPr lang="en-PH" sz="1200" dirty="0" err="1">
                          <a:solidFill>
                            <a:schemeClr val="tx1"/>
                          </a:solidFill>
                          <a:effectLst/>
                        </a:rPr>
                        <a:t>MiSeq</a:t>
                      </a:r>
                      <a:endParaRPr lang="en-PH" sz="1200" dirty="0">
                        <a:solidFill>
                          <a:schemeClr val="tx1"/>
                        </a:solidFill>
                        <a:effectLst/>
                      </a:endParaRPr>
                    </a:p>
                    <a:p>
                      <a:r>
                        <a:rPr lang="en-PH" sz="1200" dirty="0">
                          <a:solidFill>
                            <a:schemeClr val="tx1"/>
                          </a:solidFill>
                          <a:effectLst/>
                        </a:rPr>
                        <a:t>Center Name: University of Latvia Faculty of Medicine</a:t>
                      </a:r>
                    </a:p>
                    <a:p>
                      <a:r>
                        <a:rPr lang="en-PH" sz="1200" dirty="0">
                          <a:solidFill>
                            <a:schemeClr val="tx1"/>
                          </a:solidFill>
                          <a:effectLst/>
                        </a:rPr>
                        <a:t>Layout: Single</a:t>
                      </a:r>
                    </a:p>
                    <a:p>
                      <a:r>
                        <a:rPr lang="en-PH" sz="1200" dirty="0">
                          <a:solidFill>
                            <a:schemeClr val="tx1"/>
                          </a:solidFill>
                          <a:effectLst/>
                        </a:rPr>
                        <a:t>Library Selection: PCR</a:t>
                      </a:r>
                      <a:endParaRPr lang="en-PH" sz="1200" dirty="0">
                        <a:solidFill>
                          <a:schemeClr val="tx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111577894"/>
                  </a:ext>
                </a:extLst>
              </a:tr>
            </a:tbl>
          </a:graphicData>
        </a:graphic>
      </p:graphicFrame>
      <p:sp>
        <p:nvSpPr>
          <p:cNvPr id="7" name="TextBox 6">
            <a:extLst>
              <a:ext uri="{FF2B5EF4-FFF2-40B4-BE49-F238E27FC236}">
                <a16:creationId xmlns:a16="http://schemas.microsoft.com/office/drawing/2014/main" id="{70D49E28-4F1A-DC46-93F6-253F9E2AD0D3}"/>
              </a:ext>
            </a:extLst>
          </p:cNvPr>
          <p:cNvSpPr txBox="1"/>
          <p:nvPr/>
        </p:nvSpPr>
        <p:spPr>
          <a:xfrm>
            <a:off x="492433" y="971629"/>
            <a:ext cx="5754268" cy="338554"/>
          </a:xfrm>
          <a:prstGeom prst="rect">
            <a:avLst/>
          </a:prstGeom>
          <a:noFill/>
        </p:spPr>
        <p:txBody>
          <a:bodyPr wrap="none" rtlCol="0">
            <a:spAutoFit/>
          </a:bodyPr>
          <a:lstStyle/>
          <a:p>
            <a:r>
              <a:rPr lang="en-US" sz="1600" b="1" dirty="0"/>
              <a:t>Table 1. </a:t>
            </a:r>
            <a:r>
              <a:rPr lang="en-US" sz="1600" dirty="0"/>
              <a:t>Information of samples obtained from </a:t>
            </a:r>
            <a:r>
              <a:rPr lang="en-US" sz="1600" dirty="0" err="1"/>
              <a:t>Kokina</a:t>
            </a:r>
            <a:r>
              <a:rPr lang="en-US" sz="1600" dirty="0"/>
              <a:t> et al. (2021) </a:t>
            </a:r>
          </a:p>
        </p:txBody>
      </p:sp>
      <p:sp>
        <p:nvSpPr>
          <p:cNvPr id="11" name="Rounded Rectangle 10">
            <a:extLst>
              <a:ext uri="{FF2B5EF4-FFF2-40B4-BE49-F238E27FC236}">
                <a16:creationId xmlns:a16="http://schemas.microsoft.com/office/drawing/2014/main" id="{77225B5E-D38A-1043-8ABE-6A0CBF392D8E}"/>
              </a:ext>
            </a:extLst>
          </p:cNvPr>
          <p:cNvSpPr/>
          <p:nvPr/>
        </p:nvSpPr>
        <p:spPr>
          <a:xfrm>
            <a:off x="7068577" y="2368294"/>
            <a:ext cx="4829175" cy="2314575"/>
          </a:xfrm>
          <a:prstGeom prst="roundRect">
            <a:avLst/>
          </a:prstGeom>
          <a:solidFill>
            <a:schemeClr val="accent6">
              <a:lumMod val="20000"/>
              <a:lumOff val="80000"/>
            </a:scheme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ounded Rectangle 23">
            <a:extLst>
              <a:ext uri="{FF2B5EF4-FFF2-40B4-BE49-F238E27FC236}">
                <a16:creationId xmlns:a16="http://schemas.microsoft.com/office/drawing/2014/main" id="{2D3E2DB7-0AAF-0847-B5A4-54DB11153B69}"/>
              </a:ext>
            </a:extLst>
          </p:cNvPr>
          <p:cNvSpPr/>
          <p:nvPr/>
        </p:nvSpPr>
        <p:spPr>
          <a:xfrm>
            <a:off x="7068578" y="666709"/>
            <a:ext cx="4829175" cy="1286947"/>
          </a:xfrm>
          <a:prstGeom prst="roundRect">
            <a:avLst/>
          </a:prstGeom>
          <a:solidFill>
            <a:schemeClr val="accent6">
              <a:lumMod val="20000"/>
              <a:lumOff val="80000"/>
            </a:scheme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F07717D1-9CA0-9844-8E7C-D7F0B50CEEFB}"/>
              </a:ext>
            </a:extLst>
          </p:cNvPr>
          <p:cNvSpPr txBox="1"/>
          <p:nvPr/>
        </p:nvSpPr>
        <p:spPr>
          <a:xfrm>
            <a:off x="7213838" y="1142555"/>
            <a:ext cx="1209674" cy="369332"/>
          </a:xfrm>
          <a:prstGeom prst="rect">
            <a:avLst/>
          </a:prstGeom>
          <a:noFill/>
        </p:spPr>
        <p:txBody>
          <a:bodyPr wrap="square" rtlCol="0">
            <a:spAutoFit/>
          </a:bodyPr>
          <a:lstStyle/>
          <a:p>
            <a:pPr algn="ctr"/>
            <a:r>
              <a:rPr lang="en-US" b="1" dirty="0"/>
              <a:t>DATASET</a:t>
            </a:r>
          </a:p>
        </p:txBody>
      </p:sp>
      <p:sp>
        <p:nvSpPr>
          <p:cNvPr id="25" name="TextBox 24">
            <a:extLst>
              <a:ext uri="{FF2B5EF4-FFF2-40B4-BE49-F238E27FC236}">
                <a16:creationId xmlns:a16="http://schemas.microsoft.com/office/drawing/2014/main" id="{3D5A7208-B794-6B48-B0AD-D86784149DB8}"/>
              </a:ext>
            </a:extLst>
          </p:cNvPr>
          <p:cNvSpPr txBox="1"/>
          <p:nvPr/>
        </p:nvSpPr>
        <p:spPr>
          <a:xfrm>
            <a:off x="9178367" y="1034834"/>
            <a:ext cx="900112" cy="584775"/>
          </a:xfrm>
          <a:prstGeom prst="rect">
            <a:avLst/>
          </a:prstGeom>
          <a:noFill/>
        </p:spPr>
        <p:txBody>
          <a:bodyPr wrap="square" rtlCol="0">
            <a:spAutoFit/>
          </a:bodyPr>
          <a:lstStyle/>
          <a:p>
            <a:r>
              <a:rPr lang="en-US" b="1" dirty="0" err="1"/>
              <a:t>Fastqc</a:t>
            </a:r>
            <a:endParaRPr lang="en-US" b="1" dirty="0"/>
          </a:p>
          <a:p>
            <a:r>
              <a:rPr lang="en-US" sz="1400" dirty="0"/>
              <a:t>v0.11.8</a:t>
            </a:r>
          </a:p>
        </p:txBody>
      </p:sp>
      <p:sp>
        <p:nvSpPr>
          <p:cNvPr id="26" name="TextBox 25">
            <a:extLst>
              <a:ext uri="{FF2B5EF4-FFF2-40B4-BE49-F238E27FC236}">
                <a16:creationId xmlns:a16="http://schemas.microsoft.com/office/drawing/2014/main" id="{C5DCA3BD-5328-A849-8C2A-94FF40146805}"/>
              </a:ext>
            </a:extLst>
          </p:cNvPr>
          <p:cNvSpPr txBox="1"/>
          <p:nvPr/>
        </p:nvSpPr>
        <p:spPr>
          <a:xfrm>
            <a:off x="10664266" y="1049122"/>
            <a:ext cx="900112" cy="553998"/>
          </a:xfrm>
          <a:prstGeom prst="rect">
            <a:avLst/>
          </a:prstGeom>
          <a:noFill/>
        </p:spPr>
        <p:txBody>
          <a:bodyPr wrap="square" rtlCol="0">
            <a:spAutoFit/>
          </a:bodyPr>
          <a:lstStyle/>
          <a:p>
            <a:r>
              <a:rPr lang="en-US" b="1" dirty="0" err="1"/>
              <a:t>Fastp</a:t>
            </a:r>
            <a:endParaRPr lang="en-US" b="1" dirty="0"/>
          </a:p>
          <a:p>
            <a:r>
              <a:rPr lang="en-US" sz="1200" dirty="0"/>
              <a:t>v0.23.4</a:t>
            </a:r>
            <a:endParaRPr lang="en-US" sz="1400" dirty="0"/>
          </a:p>
        </p:txBody>
      </p:sp>
      <p:cxnSp>
        <p:nvCxnSpPr>
          <p:cNvPr id="31" name="Straight Arrow Connector 30">
            <a:extLst>
              <a:ext uri="{FF2B5EF4-FFF2-40B4-BE49-F238E27FC236}">
                <a16:creationId xmlns:a16="http://schemas.microsoft.com/office/drawing/2014/main" id="{4CEB6F2D-0DAA-5041-93CF-EE5332092147}"/>
              </a:ext>
            </a:extLst>
          </p:cNvPr>
          <p:cNvCxnSpPr>
            <a:cxnSpLocks/>
            <a:stCxn id="10" idx="3"/>
            <a:endCxn id="25" idx="1"/>
          </p:cNvCxnSpPr>
          <p:nvPr/>
        </p:nvCxnSpPr>
        <p:spPr>
          <a:xfrm>
            <a:off x="8423512" y="1327221"/>
            <a:ext cx="754855"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624F7DDC-330D-E648-8599-4FB72F218B46}"/>
              </a:ext>
            </a:extLst>
          </p:cNvPr>
          <p:cNvCxnSpPr>
            <a:cxnSpLocks/>
            <a:stCxn id="25" idx="3"/>
            <a:endCxn id="26" idx="1"/>
          </p:cNvCxnSpPr>
          <p:nvPr/>
        </p:nvCxnSpPr>
        <p:spPr>
          <a:xfrm flipV="1">
            <a:off x="10078479" y="1326121"/>
            <a:ext cx="585787" cy="110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3" name="Straight Arrow Connector 32">
            <a:extLst>
              <a:ext uri="{FF2B5EF4-FFF2-40B4-BE49-F238E27FC236}">
                <a16:creationId xmlns:a16="http://schemas.microsoft.com/office/drawing/2014/main" id="{F6C37F87-51D8-9B48-8BD3-6FCA3E328EF0}"/>
              </a:ext>
            </a:extLst>
          </p:cNvPr>
          <p:cNvCxnSpPr>
            <a:cxnSpLocks/>
            <a:stCxn id="24" idx="2"/>
          </p:cNvCxnSpPr>
          <p:nvPr/>
        </p:nvCxnSpPr>
        <p:spPr>
          <a:xfrm>
            <a:off x="9483166" y="1953656"/>
            <a:ext cx="0" cy="36812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6" name="TextBox 35">
            <a:extLst>
              <a:ext uri="{FF2B5EF4-FFF2-40B4-BE49-F238E27FC236}">
                <a16:creationId xmlns:a16="http://schemas.microsoft.com/office/drawing/2014/main" id="{82AD799A-711E-B64A-989F-6612E2FE13AA}"/>
              </a:ext>
            </a:extLst>
          </p:cNvPr>
          <p:cNvSpPr txBox="1"/>
          <p:nvPr/>
        </p:nvSpPr>
        <p:spPr>
          <a:xfrm>
            <a:off x="7213838" y="2622173"/>
            <a:ext cx="1209674" cy="584775"/>
          </a:xfrm>
          <a:prstGeom prst="rect">
            <a:avLst/>
          </a:prstGeom>
          <a:noFill/>
        </p:spPr>
        <p:txBody>
          <a:bodyPr wrap="square" rtlCol="0">
            <a:spAutoFit/>
          </a:bodyPr>
          <a:lstStyle/>
          <a:p>
            <a:pPr algn="ctr"/>
            <a:r>
              <a:rPr lang="en-US" b="1" dirty="0"/>
              <a:t>HISAT2</a:t>
            </a:r>
            <a:br>
              <a:rPr lang="en-US" b="1" dirty="0"/>
            </a:br>
            <a:r>
              <a:rPr lang="en-US" sz="1400" dirty="0"/>
              <a:t>v2.2.1</a:t>
            </a:r>
            <a:endParaRPr lang="en-US" dirty="0"/>
          </a:p>
        </p:txBody>
      </p:sp>
      <p:sp>
        <p:nvSpPr>
          <p:cNvPr id="37" name="TextBox 36">
            <a:extLst>
              <a:ext uri="{FF2B5EF4-FFF2-40B4-BE49-F238E27FC236}">
                <a16:creationId xmlns:a16="http://schemas.microsoft.com/office/drawing/2014/main" id="{A962AEEA-DA1C-2F43-885B-84F69BCAC7CB}"/>
              </a:ext>
            </a:extLst>
          </p:cNvPr>
          <p:cNvSpPr txBox="1"/>
          <p:nvPr/>
        </p:nvSpPr>
        <p:spPr>
          <a:xfrm>
            <a:off x="8722358" y="1495894"/>
            <a:ext cx="1812129" cy="307777"/>
          </a:xfrm>
          <a:prstGeom prst="rect">
            <a:avLst/>
          </a:prstGeom>
          <a:noFill/>
        </p:spPr>
        <p:txBody>
          <a:bodyPr wrap="square" rtlCol="0">
            <a:spAutoFit/>
          </a:bodyPr>
          <a:lstStyle/>
          <a:p>
            <a:pPr algn="ctr"/>
            <a:r>
              <a:rPr lang="en-US" sz="1400" i="1" dirty="0"/>
              <a:t>Quality Assessment</a:t>
            </a:r>
          </a:p>
        </p:txBody>
      </p:sp>
      <p:sp>
        <p:nvSpPr>
          <p:cNvPr id="38" name="TextBox 37">
            <a:extLst>
              <a:ext uri="{FF2B5EF4-FFF2-40B4-BE49-F238E27FC236}">
                <a16:creationId xmlns:a16="http://schemas.microsoft.com/office/drawing/2014/main" id="{AA4C2A03-1453-9148-98D0-DB769AE8CC58}"/>
              </a:ext>
            </a:extLst>
          </p:cNvPr>
          <p:cNvSpPr txBox="1"/>
          <p:nvPr/>
        </p:nvSpPr>
        <p:spPr>
          <a:xfrm>
            <a:off x="10664266" y="1488373"/>
            <a:ext cx="789383" cy="307777"/>
          </a:xfrm>
          <a:prstGeom prst="rect">
            <a:avLst/>
          </a:prstGeom>
          <a:noFill/>
        </p:spPr>
        <p:txBody>
          <a:bodyPr wrap="square" rtlCol="0">
            <a:spAutoFit/>
          </a:bodyPr>
          <a:lstStyle/>
          <a:p>
            <a:pPr algn="ctr"/>
            <a:r>
              <a:rPr lang="en-US" sz="1400" i="1" dirty="0"/>
              <a:t>Filtering</a:t>
            </a:r>
          </a:p>
        </p:txBody>
      </p:sp>
      <p:sp>
        <p:nvSpPr>
          <p:cNvPr id="39" name="TextBox 38">
            <a:extLst>
              <a:ext uri="{FF2B5EF4-FFF2-40B4-BE49-F238E27FC236}">
                <a16:creationId xmlns:a16="http://schemas.microsoft.com/office/drawing/2014/main" id="{9E54569E-503E-7243-AD01-5C9DDB21E741}"/>
              </a:ext>
            </a:extLst>
          </p:cNvPr>
          <p:cNvSpPr txBox="1"/>
          <p:nvPr/>
        </p:nvSpPr>
        <p:spPr>
          <a:xfrm>
            <a:off x="7243904" y="3100526"/>
            <a:ext cx="1209674" cy="738664"/>
          </a:xfrm>
          <a:prstGeom prst="rect">
            <a:avLst/>
          </a:prstGeom>
          <a:noFill/>
        </p:spPr>
        <p:txBody>
          <a:bodyPr wrap="square" rtlCol="0">
            <a:spAutoFit/>
          </a:bodyPr>
          <a:lstStyle/>
          <a:p>
            <a:pPr algn="ctr"/>
            <a:r>
              <a:rPr lang="en-US" sz="1400" i="1" dirty="0"/>
              <a:t>Mapping to </a:t>
            </a:r>
            <a:r>
              <a:rPr lang="en-US" sz="1400" i="1" dirty="0" err="1"/>
              <a:t>genome.fa</a:t>
            </a:r>
            <a:r>
              <a:rPr lang="en-US" sz="1400" i="1" dirty="0"/>
              <a:t> and </a:t>
            </a:r>
            <a:r>
              <a:rPr lang="en-US" sz="1400" i="1" dirty="0" err="1"/>
              <a:t>ann.gtf</a:t>
            </a:r>
            <a:endParaRPr lang="en-US" sz="1400" i="1" dirty="0"/>
          </a:p>
        </p:txBody>
      </p:sp>
      <p:sp>
        <p:nvSpPr>
          <p:cNvPr id="40" name="TextBox 39">
            <a:extLst>
              <a:ext uri="{FF2B5EF4-FFF2-40B4-BE49-F238E27FC236}">
                <a16:creationId xmlns:a16="http://schemas.microsoft.com/office/drawing/2014/main" id="{B29DB7C5-9EC3-7D43-9677-8816237F4DBA}"/>
              </a:ext>
            </a:extLst>
          </p:cNvPr>
          <p:cNvSpPr txBox="1"/>
          <p:nvPr/>
        </p:nvSpPr>
        <p:spPr>
          <a:xfrm>
            <a:off x="8804667" y="2631704"/>
            <a:ext cx="1370998" cy="800219"/>
          </a:xfrm>
          <a:prstGeom prst="rect">
            <a:avLst/>
          </a:prstGeom>
          <a:noFill/>
        </p:spPr>
        <p:txBody>
          <a:bodyPr wrap="square" rtlCol="0">
            <a:spAutoFit/>
          </a:bodyPr>
          <a:lstStyle/>
          <a:p>
            <a:pPr algn="ctr"/>
            <a:r>
              <a:rPr lang="en-US" b="1" dirty="0" err="1"/>
              <a:t>Stringtie</a:t>
            </a:r>
            <a:br>
              <a:rPr lang="en-US" b="1" dirty="0"/>
            </a:br>
            <a:r>
              <a:rPr lang="en-US" sz="1400" dirty="0"/>
              <a:t>v2.2.1</a:t>
            </a:r>
          </a:p>
          <a:p>
            <a:pPr algn="ctr"/>
            <a:r>
              <a:rPr lang="en-US" sz="1400" i="1" dirty="0"/>
              <a:t>Quantification</a:t>
            </a:r>
            <a:endParaRPr lang="en-US" i="1" dirty="0"/>
          </a:p>
        </p:txBody>
      </p:sp>
      <p:sp>
        <p:nvSpPr>
          <p:cNvPr id="41" name="TextBox 40">
            <a:extLst>
              <a:ext uri="{FF2B5EF4-FFF2-40B4-BE49-F238E27FC236}">
                <a16:creationId xmlns:a16="http://schemas.microsoft.com/office/drawing/2014/main" id="{D08FC8BB-DEE0-A24B-8D8E-486818761A0F}"/>
              </a:ext>
            </a:extLst>
          </p:cNvPr>
          <p:cNvSpPr txBox="1"/>
          <p:nvPr/>
        </p:nvSpPr>
        <p:spPr>
          <a:xfrm>
            <a:off x="10373458" y="2689152"/>
            <a:ext cx="1370998" cy="1015663"/>
          </a:xfrm>
          <a:prstGeom prst="rect">
            <a:avLst/>
          </a:prstGeom>
          <a:noFill/>
        </p:spPr>
        <p:txBody>
          <a:bodyPr wrap="square" rtlCol="0">
            <a:spAutoFit/>
          </a:bodyPr>
          <a:lstStyle/>
          <a:p>
            <a:pPr algn="ctr"/>
            <a:r>
              <a:rPr lang="en-US" b="1" dirty="0"/>
              <a:t>Ballgown</a:t>
            </a:r>
            <a:br>
              <a:rPr lang="en-US" b="1" dirty="0"/>
            </a:br>
            <a:r>
              <a:rPr lang="en-US" sz="1400" dirty="0"/>
              <a:t>v2.34.0</a:t>
            </a:r>
          </a:p>
          <a:p>
            <a:pPr algn="ctr"/>
            <a:r>
              <a:rPr lang="en-US" sz="1400" i="1" dirty="0"/>
              <a:t>Statistical Analysis</a:t>
            </a:r>
            <a:endParaRPr lang="en-US" i="1" dirty="0"/>
          </a:p>
        </p:txBody>
      </p:sp>
      <p:sp>
        <p:nvSpPr>
          <p:cNvPr id="42" name="TextBox 41">
            <a:extLst>
              <a:ext uri="{FF2B5EF4-FFF2-40B4-BE49-F238E27FC236}">
                <a16:creationId xmlns:a16="http://schemas.microsoft.com/office/drawing/2014/main" id="{5DF0E82F-64DA-7E4E-BC95-459B6B1197E3}"/>
              </a:ext>
            </a:extLst>
          </p:cNvPr>
          <p:cNvSpPr txBox="1"/>
          <p:nvPr/>
        </p:nvSpPr>
        <p:spPr>
          <a:xfrm>
            <a:off x="8251146" y="3871767"/>
            <a:ext cx="1370998" cy="584775"/>
          </a:xfrm>
          <a:prstGeom prst="rect">
            <a:avLst/>
          </a:prstGeom>
          <a:noFill/>
        </p:spPr>
        <p:txBody>
          <a:bodyPr wrap="square" rtlCol="0">
            <a:spAutoFit/>
          </a:bodyPr>
          <a:lstStyle/>
          <a:p>
            <a:pPr algn="ctr"/>
            <a:r>
              <a:rPr lang="en-US" b="1" dirty="0"/>
              <a:t>IGV</a:t>
            </a:r>
            <a:br>
              <a:rPr lang="en-US" b="1" dirty="0"/>
            </a:br>
            <a:r>
              <a:rPr lang="en-US" sz="1400" i="1" dirty="0"/>
              <a:t>Visualization</a:t>
            </a:r>
            <a:endParaRPr lang="en-US" i="1" dirty="0"/>
          </a:p>
        </p:txBody>
      </p:sp>
      <p:sp>
        <p:nvSpPr>
          <p:cNvPr id="43" name="TextBox 42">
            <a:extLst>
              <a:ext uri="{FF2B5EF4-FFF2-40B4-BE49-F238E27FC236}">
                <a16:creationId xmlns:a16="http://schemas.microsoft.com/office/drawing/2014/main" id="{FEC0321D-6B97-B54B-99FD-7986651B83E4}"/>
              </a:ext>
            </a:extLst>
          </p:cNvPr>
          <p:cNvSpPr txBox="1"/>
          <p:nvPr/>
        </p:nvSpPr>
        <p:spPr>
          <a:xfrm>
            <a:off x="10375838" y="3776592"/>
            <a:ext cx="1370998" cy="800219"/>
          </a:xfrm>
          <a:prstGeom prst="rect">
            <a:avLst/>
          </a:prstGeom>
          <a:noFill/>
        </p:spPr>
        <p:txBody>
          <a:bodyPr wrap="square" rtlCol="0">
            <a:spAutoFit/>
          </a:bodyPr>
          <a:lstStyle/>
          <a:p>
            <a:pPr algn="ctr"/>
            <a:r>
              <a:rPr lang="en-US" b="1" dirty="0"/>
              <a:t>R</a:t>
            </a:r>
            <a:br>
              <a:rPr lang="en-US" b="1" dirty="0"/>
            </a:br>
            <a:r>
              <a:rPr lang="en-US" sz="1400" i="1" dirty="0"/>
              <a:t>Visualization and Analysis</a:t>
            </a:r>
            <a:endParaRPr lang="en-US" i="1" dirty="0"/>
          </a:p>
        </p:txBody>
      </p:sp>
      <p:pic>
        <p:nvPicPr>
          <p:cNvPr id="4098" name="Picture 2" descr="R Programming Language icon PNG and SVG Vector Free Download">
            <a:extLst>
              <a:ext uri="{FF2B5EF4-FFF2-40B4-BE49-F238E27FC236}">
                <a16:creationId xmlns:a16="http://schemas.microsoft.com/office/drawing/2014/main" id="{EB87E7EF-CE7B-A34A-B561-AB6E187DD8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73060" y="3901454"/>
            <a:ext cx="761427" cy="584776"/>
          </a:xfrm>
          <a:prstGeom prst="rect">
            <a:avLst/>
          </a:prstGeom>
          <a:noFill/>
          <a:extLst>
            <a:ext uri="{909E8E84-426E-40DD-AFC4-6F175D3DCCD1}">
              <a14:hiddenFill xmlns:a14="http://schemas.microsoft.com/office/drawing/2010/main">
                <a:solidFill>
                  <a:srgbClr val="FFFFFF"/>
                </a:solidFill>
              </a14:hiddenFill>
            </a:ext>
          </a:extLst>
        </p:spPr>
      </p:pic>
      <p:cxnSp>
        <p:nvCxnSpPr>
          <p:cNvPr id="45" name="Straight Arrow Connector 44">
            <a:extLst>
              <a:ext uri="{FF2B5EF4-FFF2-40B4-BE49-F238E27FC236}">
                <a16:creationId xmlns:a16="http://schemas.microsoft.com/office/drawing/2014/main" id="{A3CB4F76-11D7-7C46-B68E-B7A52B9F1D38}"/>
              </a:ext>
            </a:extLst>
          </p:cNvPr>
          <p:cNvCxnSpPr>
            <a:cxnSpLocks/>
            <a:endCxn id="40" idx="1"/>
          </p:cNvCxnSpPr>
          <p:nvPr/>
        </p:nvCxnSpPr>
        <p:spPr>
          <a:xfrm>
            <a:off x="8453578" y="3031814"/>
            <a:ext cx="35108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8" name="Straight Arrow Connector 47">
            <a:extLst>
              <a:ext uri="{FF2B5EF4-FFF2-40B4-BE49-F238E27FC236}">
                <a16:creationId xmlns:a16="http://schemas.microsoft.com/office/drawing/2014/main" id="{BB0FBE09-4B31-DA43-92C7-8FE8022EB53E}"/>
              </a:ext>
            </a:extLst>
          </p:cNvPr>
          <p:cNvCxnSpPr>
            <a:cxnSpLocks/>
            <a:stCxn id="40" idx="3"/>
          </p:cNvCxnSpPr>
          <p:nvPr/>
        </p:nvCxnSpPr>
        <p:spPr>
          <a:xfrm flipV="1">
            <a:off x="10175665" y="3031813"/>
            <a:ext cx="358822"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1" name="Rounded Rectangle 50">
            <a:extLst>
              <a:ext uri="{FF2B5EF4-FFF2-40B4-BE49-F238E27FC236}">
                <a16:creationId xmlns:a16="http://schemas.microsoft.com/office/drawing/2014/main" id="{CCBF72FA-0DE0-E240-8BB2-AB8FF3078D51}"/>
              </a:ext>
            </a:extLst>
          </p:cNvPr>
          <p:cNvSpPr/>
          <p:nvPr/>
        </p:nvSpPr>
        <p:spPr>
          <a:xfrm>
            <a:off x="7061064" y="5446451"/>
            <a:ext cx="4829175" cy="1206602"/>
          </a:xfrm>
          <a:prstGeom prst="roundRect">
            <a:avLst/>
          </a:prstGeom>
          <a:solidFill>
            <a:schemeClr val="accent6">
              <a:lumMod val="20000"/>
              <a:lumOff val="80000"/>
            </a:scheme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a:extLst>
              <a:ext uri="{FF2B5EF4-FFF2-40B4-BE49-F238E27FC236}">
                <a16:creationId xmlns:a16="http://schemas.microsoft.com/office/drawing/2014/main" id="{E13A3F74-6A79-294F-B3FA-2689CCD9F8D2}"/>
              </a:ext>
            </a:extLst>
          </p:cNvPr>
          <p:cNvSpPr txBox="1"/>
          <p:nvPr/>
        </p:nvSpPr>
        <p:spPr>
          <a:xfrm>
            <a:off x="8553111" y="5525626"/>
            <a:ext cx="1903169" cy="1015663"/>
          </a:xfrm>
          <a:prstGeom prst="rect">
            <a:avLst/>
          </a:prstGeom>
          <a:noFill/>
        </p:spPr>
        <p:txBody>
          <a:bodyPr wrap="square" rtlCol="0">
            <a:spAutoFit/>
          </a:bodyPr>
          <a:lstStyle/>
          <a:p>
            <a:pPr algn="ctr"/>
            <a:r>
              <a:rPr lang="en-US" b="1" dirty="0" err="1"/>
              <a:t>ClusterProfiler</a:t>
            </a:r>
            <a:br>
              <a:rPr lang="en-US" b="1" dirty="0"/>
            </a:br>
            <a:r>
              <a:rPr lang="en-US" sz="1400" dirty="0"/>
              <a:t>v4.10.1</a:t>
            </a:r>
          </a:p>
          <a:p>
            <a:pPr algn="ctr"/>
            <a:r>
              <a:rPr lang="en-US" sz="1400" i="1" dirty="0"/>
              <a:t>GO Enrichment Analysis</a:t>
            </a:r>
          </a:p>
          <a:p>
            <a:pPr algn="ctr"/>
            <a:r>
              <a:rPr lang="en-US" sz="1400" i="1" dirty="0"/>
              <a:t>KEGG Pathway Analysis</a:t>
            </a:r>
            <a:endParaRPr lang="en-US" i="1" dirty="0"/>
          </a:p>
        </p:txBody>
      </p:sp>
      <p:pic>
        <p:nvPicPr>
          <p:cNvPr id="54" name="Picture 53">
            <a:extLst>
              <a:ext uri="{FF2B5EF4-FFF2-40B4-BE49-F238E27FC236}">
                <a16:creationId xmlns:a16="http://schemas.microsoft.com/office/drawing/2014/main" id="{7D4356AE-6513-2948-BA7F-C04532E708C9}"/>
              </a:ext>
            </a:extLst>
          </p:cNvPr>
          <p:cNvPicPr>
            <a:picLocks noChangeAspect="1"/>
          </p:cNvPicPr>
          <p:nvPr/>
        </p:nvPicPr>
        <p:blipFill>
          <a:blip r:embed="rId3"/>
          <a:stretch>
            <a:fillRect/>
          </a:stretch>
        </p:blipFill>
        <p:spPr>
          <a:xfrm>
            <a:off x="3141413" y="5312265"/>
            <a:ext cx="3246028" cy="1471414"/>
          </a:xfrm>
          <a:prstGeom prst="rect">
            <a:avLst/>
          </a:prstGeom>
          <a:ln>
            <a:solidFill>
              <a:schemeClr val="tx1"/>
            </a:solidFill>
          </a:ln>
        </p:spPr>
      </p:pic>
      <p:cxnSp>
        <p:nvCxnSpPr>
          <p:cNvPr id="55" name="Straight Arrow Connector 54">
            <a:extLst>
              <a:ext uri="{FF2B5EF4-FFF2-40B4-BE49-F238E27FC236}">
                <a16:creationId xmlns:a16="http://schemas.microsoft.com/office/drawing/2014/main" id="{688BBB41-4005-2F49-BE1B-60897DE3D502}"/>
              </a:ext>
            </a:extLst>
          </p:cNvPr>
          <p:cNvCxnSpPr>
            <a:cxnSpLocks/>
            <a:stCxn id="11" idx="2"/>
            <a:endCxn id="51" idx="0"/>
          </p:cNvCxnSpPr>
          <p:nvPr/>
        </p:nvCxnSpPr>
        <p:spPr>
          <a:xfrm flipH="1">
            <a:off x="9475652" y="4682869"/>
            <a:ext cx="7513" cy="76358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8" name="Straight Arrow Connector 57">
            <a:extLst>
              <a:ext uri="{FF2B5EF4-FFF2-40B4-BE49-F238E27FC236}">
                <a16:creationId xmlns:a16="http://schemas.microsoft.com/office/drawing/2014/main" id="{E4A3BDC7-244C-3F42-B414-00EA63A373B8}"/>
              </a:ext>
            </a:extLst>
          </p:cNvPr>
          <p:cNvCxnSpPr>
            <a:cxnSpLocks/>
            <a:stCxn id="54" idx="3"/>
            <a:endCxn id="51" idx="1"/>
          </p:cNvCxnSpPr>
          <p:nvPr/>
        </p:nvCxnSpPr>
        <p:spPr>
          <a:xfrm>
            <a:off x="6387441" y="6047972"/>
            <a:ext cx="673623" cy="178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8270487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4DB0800-4B39-6647-830F-2A3129A15B3A}"/>
              </a:ext>
            </a:extLst>
          </p:cNvPr>
          <p:cNvSpPr txBox="1">
            <a:spLocks/>
          </p:cNvSpPr>
          <p:nvPr/>
        </p:nvSpPr>
        <p:spPr>
          <a:xfrm>
            <a:off x="280988" y="250825"/>
            <a:ext cx="5491162" cy="60179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dirty="0">
                <a:solidFill>
                  <a:schemeClr val="accent5">
                    <a:lumMod val="50000"/>
                  </a:schemeClr>
                </a:solidFill>
                <a:latin typeface="Menlo" panose="020B0609030804020204" pitchFamily="49" charset="0"/>
                <a:ea typeface="Menlo" panose="020B0609030804020204" pitchFamily="49" charset="0"/>
                <a:cs typeface="Menlo" panose="020B0609030804020204" pitchFamily="49" charset="0"/>
              </a:rPr>
              <a:t>QUALITY</a:t>
            </a:r>
          </a:p>
        </p:txBody>
      </p:sp>
      <p:pic>
        <p:nvPicPr>
          <p:cNvPr id="2" name="Picture 1">
            <a:extLst>
              <a:ext uri="{FF2B5EF4-FFF2-40B4-BE49-F238E27FC236}">
                <a16:creationId xmlns:a16="http://schemas.microsoft.com/office/drawing/2014/main" id="{14A77901-A783-4445-BCCE-CE6BAB7CD9A5}"/>
              </a:ext>
            </a:extLst>
          </p:cNvPr>
          <p:cNvPicPr>
            <a:picLocks noChangeAspect="1"/>
          </p:cNvPicPr>
          <p:nvPr/>
        </p:nvPicPr>
        <p:blipFill>
          <a:blip r:embed="rId2"/>
          <a:stretch>
            <a:fillRect/>
          </a:stretch>
        </p:blipFill>
        <p:spPr>
          <a:xfrm>
            <a:off x="3222478" y="951963"/>
            <a:ext cx="2872841" cy="4375052"/>
          </a:xfrm>
          <a:prstGeom prst="rect">
            <a:avLst/>
          </a:prstGeom>
          <a:ln>
            <a:solidFill>
              <a:srgbClr val="FF0000"/>
            </a:solidFill>
          </a:ln>
        </p:spPr>
      </p:pic>
      <p:pic>
        <p:nvPicPr>
          <p:cNvPr id="3" name="Picture 2">
            <a:extLst>
              <a:ext uri="{FF2B5EF4-FFF2-40B4-BE49-F238E27FC236}">
                <a16:creationId xmlns:a16="http://schemas.microsoft.com/office/drawing/2014/main" id="{F4F9DA03-658F-C146-B030-C9188A849140}"/>
              </a:ext>
            </a:extLst>
          </p:cNvPr>
          <p:cNvPicPr>
            <a:picLocks noChangeAspect="1"/>
          </p:cNvPicPr>
          <p:nvPr/>
        </p:nvPicPr>
        <p:blipFill>
          <a:blip r:embed="rId3"/>
          <a:stretch>
            <a:fillRect/>
          </a:stretch>
        </p:blipFill>
        <p:spPr>
          <a:xfrm>
            <a:off x="7925480" y="951963"/>
            <a:ext cx="2872841" cy="4427177"/>
          </a:xfrm>
          <a:prstGeom prst="rect">
            <a:avLst/>
          </a:prstGeom>
          <a:ln>
            <a:solidFill>
              <a:srgbClr val="FF0000"/>
            </a:solidFill>
          </a:ln>
        </p:spPr>
      </p:pic>
      <p:sp>
        <p:nvSpPr>
          <p:cNvPr id="5" name="TextBox 4">
            <a:extLst>
              <a:ext uri="{FF2B5EF4-FFF2-40B4-BE49-F238E27FC236}">
                <a16:creationId xmlns:a16="http://schemas.microsoft.com/office/drawing/2014/main" id="{7707891A-F365-1C45-A29B-F3C8AAE34404}"/>
              </a:ext>
            </a:extLst>
          </p:cNvPr>
          <p:cNvSpPr txBox="1"/>
          <p:nvPr/>
        </p:nvSpPr>
        <p:spPr>
          <a:xfrm>
            <a:off x="3643532" y="518111"/>
            <a:ext cx="1318631" cy="369332"/>
          </a:xfrm>
          <a:prstGeom prst="rect">
            <a:avLst/>
          </a:prstGeom>
          <a:noFill/>
        </p:spPr>
        <p:txBody>
          <a:bodyPr wrap="none" rtlCol="0">
            <a:spAutoFit/>
          </a:bodyPr>
          <a:lstStyle/>
          <a:p>
            <a:r>
              <a:rPr lang="en-US" dirty="0"/>
              <a:t>Before </a:t>
            </a:r>
            <a:r>
              <a:rPr lang="en-US" dirty="0" err="1"/>
              <a:t>fastp</a:t>
            </a:r>
            <a:endParaRPr lang="en-US" dirty="0"/>
          </a:p>
        </p:txBody>
      </p:sp>
      <p:sp>
        <p:nvSpPr>
          <p:cNvPr id="34" name="TextBox 33">
            <a:extLst>
              <a:ext uri="{FF2B5EF4-FFF2-40B4-BE49-F238E27FC236}">
                <a16:creationId xmlns:a16="http://schemas.microsoft.com/office/drawing/2014/main" id="{098B22C7-1E05-C94A-B773-9568EEDFB87B}"/>
              </a:ext>
            </a:extLst>
          </p:cNvPr>
          <p:cNvSpPr txBox="1"/>
          <p:nvPr/>
        </p:nvSpPr>
        <p:spPr>
          <a:xfrm>
            <a:off x="8471747" y="655934"/>
            <a:ext cx="1173783" cy="369332"/>
          </a:xfrm>
          <a:prstGeom prst="rect">
            <a:avLst/>
          </a:prstGeom>
          <a:noFill/>
        </p:spPr>
        <p:txBody>
          <a:bodyPr wrap="none" rtlCol="0">
            <a:spAutoFit/>
          </a:bodyPr>
          <a:lstStyle/>
          <a:p>
            <a:r>
              <a:rPr lang="en-US" dirty="0"/>
              <a:t>After </a:t>
            </a:r>
            <a:r>
              <a:rPr lang="en-US" dirty="0" err="1"/>
              <a:t>fastp</a:t>
            </a:r>
            <a:endParaRPr lang="en-US" dirty="0"/>
          </a:p>
        </p:txBody>
      </p:sp>
      <p:pic>
        <p:nvPicPr>
          <p:cNvPr id="8" name="Picture 7">
            <a:extLst>
              <a:ext uri="{FF2B5EF4-FFF2-40B4-BE49-F238E27FC236}">
                <a16:creationId xmlns:a16="http://schemas.microsoft.com/office/drawing/2014/main" id="{99E52FB2-E416-7444-B228-000D16F636DC}"/>
              </a:ext>
            </a:extLst>
          </p:cNvPr>
          <p:cNvPicPr>
            <a:picLocks noChangeAspect="1"/>
          </p:cNvPicPr>
          <p:nvPr/>
        </p:nvPicPr>
        <p:blipFill>
          <a:blip r:embed="rId4"/>
          <a:stretch>
            <a:fillRect/>
          </a:stretch>
        </p:blipFill>
        <p:spPr>
          <a:xfrm>
            <a:off x="3026569" y="5479473"/>
            <a:ext cx="7952542" cy="1327038"/>
          </a:xfrm>
          <a:prstGeom prst="rect">
            <a:avLst/>
          </a:prstGeom>
          <a:ln>
            <a:solidFill>
              <a:srgbClr val="FF0000"/>
            </a:solidFill>
          </a:ln>
        </p:spPr>
      </p:pic>
      <p:cxnSp>
        <p:nvCxnSpPr>
          <p:cNvPr id="35" name="Straight Arrow Connector 34">
            <a:extLst>
              <a:ext uri="{FF2B5EF4-FFF2-40B4-BE49-F238E27FC236}">
                <a16:creationId xmlns:a16="http://schemas.microsoft.com/office/drawing/2014/main" id="{A8426F1B-EACA-0042-A316-00116B34031F}"/>
              </a:ext>
            </a:extLst>
          </p:cNvPr>
          <p:cNvCxnSpPr>
            <a:cxnSpLocks/>
          </p:cNvCxnSpPr>
          <p:nvPr/>
        </p:nvCxnSpPr>
        <p:spPr>
          <a:xfrm>
            <a:off x="6386732" y="2996418"/>
            <a:ext cx="1294228" cy="0"/>
          </a:xfrm>
          <a:prstGeom prst="straightConnector1">
            <a:avLst/>
          </a:prstGeom>
          <a:ln w="762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44" name="TextBox 43">
            <a:extLst>
              <a:ext uri="{FF2B5EF4-FFF2-40B4-BE49-F238E27FC236}">
                <a16:creationId xmlns:a16="http://schemas.microsoft.com/office/drawing/2014/main" id="{1447F047-DE70-7B41-AA00-0E480582D3DF}"/>
              </a:ext>
            </a:extLst>
          </p:cNvPr>
          <p:cNvSpPr txBox="1"/>
          <p:nvPr/>
        </p:nvSpPr>
        <p:spPr>
          <a:xfrm>
            <a:off x="363920" y="717624"/>
            <a:ext cx="1508760" cy="369332"/>
          </a:xfrm>
          <a:prstGeom prst="rect">
            <a:avLst/>
          </a:prstGeom>
          <a:noFill/>
        </p:spPr>
        <p:txBody>
          <a:bodyPr wrap="square">
            <a:spAutoFit/>
          </a:bodyPr>
          <a:lstStyle/>
          <a:p>
            <a:r>
              <a:rPr lang="en-PH" sz="1800" dirty="0">
                <a:solidFill>
                  <a:schemeClr val="tx1"/>
                </a:solidFill>
                <a:effectLst/>
              </a:rPr>
              <a:t>ERR4626657</a:t>
            </a:r>
            <a:endParaRPr lang="en-US" dirty="0"/>
          </a:p>
        </p:txBody>
      </p:sp>
    </p:spTree>
    <p:extLst>
      <p:ext uri="{BB962C8B-B14F-4D97-AF65-F5344CB8AC3E}">
        <p14:creationId xmlns:p14="http://schemas.microsoft.com/office/powerpoint/2010/main" val="23451151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F9DE76-E0FA-234F-B133-E594F59C3FF3}"/>
              </a:ext>
            </a:extLst>
          </p:cNvPr>
          <p:cNvSpPr>
            <a:spLocks noGrp="1"/>
          </p:cNvSpPr>
          <p:nvPr>
            <p:ph type="ctrTitle"/>
          </p:nvPr>
        </p:nvSpPr>
        <p:spPr>
          <a:xfrm>
            <a:off x="280988" y="250825"/>
            <a:ext cx="4624644" cy="601791"/>
          </a:xfrm>
        </p:spPr>
        <p:txBody>
          <a:bodyPr>
            <a:normAutofit/>
          </a:bodyPr>
          <a:lstStyle/>
          <a:p>
            <a:pPr algn="l"/>
            <a:r>
              <a:rPr lang="en-US" sz="3600" dirty="0">
                <a:solidFill>
                  <a:schemeClr val="accent5">
                    <a:lumMod val="50000"/>
                  </a:schemeClr>
                </a:solidFill>
                <a:latin typeface="Menlo" panose="020B0609030804020204" pitchFamily="49" charset="0"/>
                <a:ea typeface="Menlo" panose="020B0609030804020204" pitchFamily="49" charset="0"/>
                <a:cs typeface="Menlo" panose="020B0609030804020204" pitchFamily="49" charset="0"/>
              </a:rPr>
              <a:t>RESULTS</a:t>
            </a:r>
          </a:p>
        </p:txBody>
      </p:sp>
      <p:graphicFrame>
        <p:nvGraphicFramePr>
          <p:cNvPr id="4" name="Table 4">
            <a:extLst>
              <a:ext uri="{FF2B5EF4-FFF2-40B4-BE49-F238E27FC236}">
                <a16:creationId xmlns:a16="http://schemas.microsoft.com/office/drawing/2014/main" id="{4B93A0F0-6EF2-8946-B607-E39131914CEB}"/>
              </a:ext>
            </a:extLst>
          </p:cNvPr>
          <p:cNvGraphicFramePr>
            <a:graphicFrameLocks noGrp="1"/>
          </p:cNvGraphicFramePr>
          <p:nvPr>
            <p:extLst>
              <p:ext uri="{D42A27DB-BD31-4B8C-83A1-F6EECF244321}">
                <p14:modId xmlns:p14="http://schemas.microsoft.com/office/powerpoint/2010/main" val="3997025729"/>
              </p:ext>
            </p:extLst>
          </p:nvPr>
        </p:nvGraphicFramePr>
        <p:xfrm>
          <a:off x="1836935" y="1859280"/>
          <a:ext cx="8128002" cy="313944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1779783626"/>
                    </a:ext>
                  </a:extLst>
                </a:gridCol>
                <a:gridCol w="1354667">
                  <a:extLst>
                    <a:ext uri="{9D8B030D-6E8A-4147-A177-3AD203B41FA5}">
                      <a16:colId xmlns:a16="http://schemas.microsoft.com/office/drawing/2014/main" val="2416710922"/>
                    </a:ext>
                  </a:extLst>
                </a:gridCol>
                <a:gridCol w="1354667">
                  <a:extLst>
                    <a:ext uri="{9D8B030D-6E8A-4147-A177-3AD203B41FA5}">
                      <a16:colId xmlns:a16="http://schemas.microsoft.com/office/drawing/2014/main" val="3230485161"/>
                    </a:ext>
                  </a:extLst>
                </a:gridCol>
                <a:gridCol w="1354667">
                  <a:extLst>
                    <a:ext uri="{9D8B030D-6E8A-4147-A177-3AD203B41FA5}">
                      <a16:colId xmlns:a16="http://schemas.microsoft.com/office/drawing/2014/main" val="3512916149"/>
                    </a:ext>
                  </a:extLst>
                </a:gridCol>
                <a:gridCol w="1354667">
                  <a:extLst>
                    <a:ext uri="{9D8B030D-6E8A-4147-A177-3AD203B41FA5}">
                      <a16:colId xmlns:a16="http://schemas.microsoft.com/office/drawing/2014/main" val="1104304362"/>
                    </a:ext>
                  </a:extLst>
                </a:gridCol>
                <a:gridCol w="1354667">
                  <a:extLst>
                    <a:ext uri="{9D8B030D-6E8A-4147-A177-3AD203B41FA5}">
                      <a16:colId xmlns:a16="http://schemas.microsoft.com/office/drawing/2014/main" val="2026063272"/>
                    </a:ext>
                  </a:extLst>
                </a:gridCol>
              </a:tblGrid>
              <a:tr h="370840">
                <a:tc>
                  <a:txBody>
                    <a:bodyPr/>
                    <a:lstStyle/>
                    <a:p>
                      <a:pPr algn="ctr"/>
                      <a:r>
                        <a:rPr lang="en-US" dirty="0">
                          <a:solidFill>
                            <a:schemeClr val="tx1"/>
                          </a:solidFill>
                        </a:rPr>
                        <a:t>DATA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Number of Reads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Aligned 0 times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Aligned exactly 1 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Aligned &gt;1 times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Overall Alignment Rate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53854230"/>
                  </a:ext>
                </a:extLst>
              </a:tr>
              <a:tr h="370840">
                <a:tc>
                  <a:txBody>
                    <a:bodyPr/>
                    <a:lstStyle/>
                    <a:p>
                      <a:pPr algn="ctr"/>
                      <a:r>
                        <a:rPr lang="en-PH" sz="1800" dirty="0">
                          <a:solidFill>
                            <a:schemeClr val="tx1"/>
                          </a:solidFill>
                          <a:effectLst/>
                        </a:rPr>
                        <a:t>ERR4626657</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6842075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12.55%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65.68%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21.77%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87.45%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319227734"/>
                  </a:ext>
                </a:extLst>
              </a:tr>
              <a:tr h="370840">
                <a:tc>
                  <a:txBody>
                    <a:bodyPr/>
                    <a:lstStyle/>
                    <a:p>
                      <a:pPr algn="ctr"/>
                      <a:r>
                        <a:rPr lang="en-PH" sz="1800" dirty="0">
                          <a:solidFill>
                            <a:schemeClr val="tx1"/>
                          </a:solidFill>
                          <a:effectLst/>
                        </a:rPr>
                        <a:t>ERR4626658</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6067167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11.71%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67.75%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20.54%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88.29%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803317065"/>
                  </a:ext>
                </a:extLst>
              </a:tr>
              <a:tr h="370840">
                <a:tc>
                  <a:txBody>
                    <a:bodyPr/>
                    <a:lstStyle/>
                    <a:p>
                      <a:pPr algn="ctr"/>
                      <a:r>
                        <a:rPr lang="en-PH" sz="1800" dirty="0">
                          <a:solidFill>
                            <a:schemeClr val="tx1"/>
                          </a:solidFill>
                          <a:effectLst/>
                        </a:rPr>
                        <a:t>ERR4626659</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5590366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16.42%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61.37%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22.21%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83.58%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742444791"/>
                  </a:ext>
                </a:extLst>
              </a:tr>
              <a:tr h="370840">
                <a:tc>
                  <a:txBody>
                    <a:bodyPr/>
                    <a:lstStyle/>
                    <a:p>
                      <a:pPr algn="ctr"/>
                      <a:r>
                        <a:rPr lang="en-PH" sz="1800" dirty="0">
                          <a:solidFill>
                            <a:schemeClr val="tx1"/>
                          </a:solidFill>
                          <a:effectLst/>
                        </a:rPr>
                        <a:t>ERR4626660</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7381403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14.25%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51.42%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34.33%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85.75%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67551837"/>
                  </a:ext>
                </a:extLst>
              </a:tr>
              <a:tr h="370840">
                <a:tc>
                  <a:txBody>
                    <a:bodyPr/>
                    <a:lstStyle/>
                    <a:p>
                      <a:pPr algn="ctr"/>
                      <a:r>
                        <a:rPr lang="en-PH" sz="1800" dirty="0">
                          <a:solidFill>
                            <a:schemeClr val="tx1"/>
                          </a:solidFill>
                          <a:effectLst/>
                        </a:rPr>
                        <a:t>ERR4626661</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5879633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18.93%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49.99%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21.08%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81.07%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320832543"/>
                  </a:ext>
                </a:extLst>
              </a:tr>
              <a:tr h="370840">
                <a:tc>
                  <a:txBody>
                    <a:bodyPr/>
                    <a:lstStyle/>
                    <a:p>
                      <a:pPr algn="ctr"/>
                      <a:r>
                        <a:rPr lang="en-PH" sz="1800" dirty="0">
                          <a:solidFill>
                            <a:schemeClr val="tx1"/>
                          </a:solidFill>
                          <a:effectLst/>
                        </a:rPr>
                        <a:t>ERR4626662</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6555775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14.68%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57.41%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27.92%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85.32%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620454391"/>
                  </a:ext>
                </a:extLst>
              </a:tr>
            </a:tbl>
          </a:graphicData>
        </a:graphic>
      </p:graphicFrame>
      <p:sp>
        <p:nvSpPr>
          <p:cNvPr id="5" name="TextBox 4">
            <a:extLst>
              <a:ext uri="{FF2B5EF4-FFF2-40B4-BE49-F238E27FC236}">
                <a16:creationId xmlns:a16="http://schemas.microsoft.com/office/drawing/2014/main" id="{7E55517D-1725-334D-B08C-D1C2951FED75}"/>
              </a:ext>
            </a:extLst>
          </p:cNvPr>
          <p:cNvSpPr txBox="1"/>
          <p:nvPr/>
        </p:nvSpPr>
        <p:spPr>
          <a:xfrm>
            <a:off x="1836935" y="1287331"/>
            <a:ext cx="6130846" cy="369332"/>
          </a:xfrm>
          <a:prstGeom prst="rect">
            <a:avLst/>
          </a:prstGeom>
          <a:noFill/>
        </p:spPr>
        <p:txBody>
          <a:bodyPr wrap="none" rtlCol="0">
            <a:spAutoFit/>
          </a:bodyPr>
          <a:lstStyle/>
          <a:p>
            <a:r>
              <a:rPr lang="en-US" b="1" dirty="0"/>
              <a:t>Table 2. </a:t>
            </a:r>
            <a:r>
              <a:rPr lang="en-US" dirty="0"/>
              <a:t>Alignment Rate of the Dataset to Genome with HISAT2 </a:t>
            </a:r>
          </a:p>
        </p:txBody>
      </p:sp>
    </p:spTree>
    <p:extLst>
      <p:ext uri="{BB962C8B-B14F-4D97-AF65-F5344CB8AC3E}">
        <p14:creationId xmlns:p14="http://schemas.microsoft.com/office/powerpoint/2010/main" val="23390642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F9DE76-E0FA-234F-B133-E594F59C3FF3}"/>
              </a:ext>
            </a:extLst>
          </p:cNvPr>
          <p:cNvSpPr>
            <a:spLocks noGrp="1"/>
          </p:cNvSpPr>
          <p:nvPr>
            <p:ph type="ctrTitle"/>
          </p:nvPr>
        </p:nvSpPr>
        <p:spPr>
          <a:xfrm>
            <a:off x="280988" y="250825"/>
            <a:ext cx="4624644" cy="601791"/>
          </a:xfrm>
        </p:spPr>
        <p:txBody>
          <a:bodyPr>
            <a:normAutofit/>
          </a:bodyPr>
          <a:lstStyle/>
          <a:p>
            <a:pPr algn="l"/>
            <a:r>
              <a:rPr lang="en-US" sz="3600" dirty="0">
                <a:solidFill>
                  <a:schemeClr val="accent5">
                    <a:lumMod val="50000"/>
                  </a:schemeClr>
                </a:solidFill>
                <a:latin typeface="Menlo" panose="020B0609030804020204" pitchFamily="49" charset="0"/>
                <a:ea typeface="Menlo" panose="020B0609030804020204" pitchFamily="49" charset="0"/>
                <a:cs typeface="Menlo" panose="020B0609030804020204" pitchFamily="49" charset="0"/>
              </a:rPr>
              <a:t>RESULTS</a:t>
            </a:r>
          </a:p>
        </p:txBody>
      </p:sp>
      <p:pic>
        <p:nvPicPr>
          <p:cNvPr id="3" name="Picture 2">
            <a:extLst>
              <a:ext uri="{FF2B5EF4-FFF2-40B4-BE49-F238E27FC236}">
                <a16:creationId xmlns:a16="http://schemas.microsoft.com/office/drawing/2014/main" id="{8FA972E8-CCAF-7A41-88E8-1794F763C9FA}"/>
              </a:ext>
            </a:extLst>
          </p:cNvPr>
          <p:cNvPicPr>
            <a:picLocks noChangeAspect="1"/>
          </p:cNvPicPr>
          <p:nvPr/>
        </p:nvPicPr>
        <p:blipFill>
          <a:blip r:embed="rId2"/>
          <a:stretch>
            <a:fillRect/>
          </a:stretch>
        </p:blipFill>
        <p:spPr>
          <a:xfrm>
            <a:off x="2215085" y="978854"/>
            <a:ext cx="7761829" cy="5628321"/>
          </a:xfrm>
          <a:prstGeom prst="rect">
            <a:avLst/>
          </a:prstGeom>
          <a:ln>
            <a:solidFill>
              <a:schemeClr val="tx1"/>
            </a:solidFill>
          </a:ln>
        </p:spPr>
      </p:pic>
    </p:spTree>
    <p:extLst>
      <p:ext uri="{BB962C8B-B14F-4D97-AF65-F5344CB8AC3E}">
        <p14:creationId xmlns:p14="http://schemas.microsoft.com/office/powerpoint/2010/main" val="1560082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F9DE76-E0FA-234F-B133-E594F59C3FF3}"/>
              </a:ext>
            </a:extLst>
          </p:cNvPr>
          <p:cNvSpPr>
            <a:spLocks noGrp="1"/>
          </p:cNvSpPr>
          <p:nvPr>
            <p:ph type="ctrTitle"/>
          </p:nvPr>
        </p:nvSpPr>
        <p:spPr>
          <a:xfrm>
            <a:off x="280988" y="250825"/>
            <a:ext cx="4624644" cy="601791"/>
          </a:xfrm>
        </p:spPr>
        <p:txBody>
          <a:bodyPr>
            <a:normAutofit/>
          </a:bodyPr>
          <a:lstStyle/>
          <a:p>
            <a:pPr algn="l"/>
            <a:r>
              <a:rPr lang="en-US" sz="3600" dirty="0">
                <a:solidFill>
                  <a:schemeClr val="accent5">
                    <a:lumMod val="50000"/>
                  </a:schemeClr>
                </a:solidFill>
                <a:latin typeface="Menlo" panose="020B0609030804020204" pitchFamily="49" charset="0"/>
                <a:ea typeface="Menlo" panose="020B0609030804020204" pitchFamily="49" charset="0"/>
                <a:cs typeface="Menlo" panose="020B0609030804020204" pitchFamily="49" charset="0"/>
              </a:rPr>
              <a:t>RESULTS</a:t>
            </a:r>
          </a:p>
        </p:txBody>
      </p:sp>
      <p:pic>
        <p:nvPicPr>
          <p:cNvPr id="4" name="Picture 3">
            <a:extLst>
              <a:ext uri="{FF2B5EF4-FFF2-40B4-BE49-F238E27FC236}">
                <a16:creationId xmlns:a16="http://schemas.microsoft.com/office/drawing/2014/main" id="{2DEC66B2-E224-E742-80E3-CF4F3CFFAE81}"/>
              </a:ext>
            </a:extLst>
          </p:cNvPr>
          <p:cNvPicPr>
            <a:picLocks noChangeAspect="1"/>
          </p:cNvPicPr>
          <p:nvPr/>
        </p:nvPicPr>
        <p:blipFill>
          <a:blip r:embed="rId2"/>
          <a:stretch>
            <a:fillRect/>
          </a:stretch>
        </p:blipFill>
        <p:spPr>
          <a:xfrm>
            <a:off x="1290681" y="963660"/>
            <a:ext cx="9427914" cy="5451463"/>
          </a:xfrm>
          <a:prstGeom prst="rect">
            <a:avLst/>
          </a:prstGeom>
          <a:ln>
            <a:solidFill>
              <a:schemeClr val="tx1"/>
            </a:solidFill>
          </a:ln>
        </p:spPr>
      </p:pic>
    </p:spTree>
    <p:extLst>
      <p:ext uri="{BB962C8B-B14F-4D97-AF65-F5344CB8AC3E}">
        <p14:creationId xmlns:p14="http://schemas.microsoft.com/office/powerpoint/2010/main" val="25379797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F9DE76-E0FA-234F-B133-E594F59C3FF3}"/>
              </a:ext>
            </a:extLst>
          </p:cNvPr>
          <p:cNvSpPr>
            <a:spLocks noGrp="1"/>
          </p:cNvSpPr>
          <p:nvPr>
            <p:ph type="ctrTitle"/>
          </p:nvPr>
        </p:nvSpPr>
        <p:spPr>
          <a:xfrm>
            <a:off x="280988" y="250825"/>
            <a:ext cx="4624644" cy="601791"/>
          </a:xfrm>
        </p:spPr>
        <p:txBody>
          <a:bodyPr>
            <a:normAutofit/>
          </a:bodyPr>
          <a:lstStyle/>
          <a:p>
            <a:pPr algn="l"/>
            <a:r>
              <a:rPr lang="en-US" sz="3600" dirty="0">
                <a:solidFill>
                  <a:schemeClr val="accent5">
                    <a:lumMod val="50000"/>
                  </a:schemeClr>
                </a:solidFill>
                <a:latin typeface="Menlo" panose="020B0609030804020204" pitchFamily="49" charset="0"/>
                <a:ea typeface="Menlo" panose="020B0609030804020204" pitchFamily="49" charset="0"/>
                <a:cs typeface="Menlo" panose="020B0609030804020204" pitchFamily="49" charset="0"/>
              </a:rPr>
              <a:t>RESULTS</a:t>
            </a:r>
          </a:p>
        </p:txBody>
      </p:sp>
      <p:sp>
        <p:nvSpPr>
          <p:cNvPr id="3" name="TextBox 2">
            <a:extLst>
              <a:ext uri="{FF2B5EF4-FFF2-40B4-BE49-F238E27FC236}">
                <a16:creationId xmlns:a16="http://schemas.microsoft.com/office/drawing/2014/main" id="{B02BC55F-4028-634E-93C8-245EE26AAF92}"/>
              </a:ext>
            </a:extLst>
          </p:cNvPr>
          <p:cNvSpPr txBox="1"/>
          <p:nvPr/>
        </p:nvSpPr>
        <p:spPr>
          <a:xfrm>
            <a:off x="1501722" y="5150174"/>
            <a:ext cx="9188555" cy="369332"/>
          </a:xfrm>
          <a:prstGeom prst="rect">
            <a:avLst/>
          </a:prstGeom>
          <a:noFill/>
        </p:spPr>
        <p:txBody>
          <a:bodyPr wrap="square" rtlCol="0">
            <a:spAutoFit/>
          </a:bodyPr>
          <a:lstStyle/>
          <a:p>
            <a:r>
              <a:rPr lang="en-US" b="1" dirty="0"/>
              <a:t>Figure 1. (a) </a:t>
            </a:r>
            <a:r>
              <a:rPr lang="en-US" dirty="0"/>
              <a:t>Boxplot and (</a:t>
            </a:r>
            <a:r>
              <a:rPr lang="en-US" b="1" dirty="0"/>
              <a:t>b)</a:t>
            </a:r>
            <a:r>
              <a:rPr lang="en-US" dirty="0"/>
              <a:t> violin plot of transcripts with &gt;1 mean expression level in FPKM.</a:t>
            </a:r>
          </a:p>
        </p:txBody>
      </p:sp>
      <p:pic>
        <p:nvPicPr>
          <p:cNvPr id="16" name="Picture 15">
            <a:extLst>
              <a:ext uri="{FF2B5EF4-FFF2-40B4-BE49-F238E27FC236}">
                <a16:creationId xmlns:a16="http://schemas.microsoft.com/office/drawing/2014/main" id="{F4A5D005-672A-5643-8B9D-57FC90A7A0C1}"/>
              </a:ext>
            </a:extLst>
          </p:cNvPr>
          <p:cNvPicPr>
            <a:picLocks noChangeAspect="1"/>
          </p:cNvPicPr>
          <p:nvPr/>
        </p:nvPicPr>
        <p:blipFill>
          <a:blip r:embed="rId2"/>
          <a:stretch>
            <a:fillRect/>
          </a:stretch>
        </p:blipFill>
        <p:spPr>
          <a:xfrm>
            <a:off x="717445" y="1160030"/>
            <a:ext cx="4624644" cy="3682730"/>
          </a:xfrm>
          <a:prstGeom prst="rect">
            <a:avLst/>
          </a:prstGeom>
        </p:spPr>
      </p:pic>
      <p:pic>
        <p:nvPicPr>
          <p:cNvPr id="17" name="Picture 16">
            <a:extLst>
              <a:ext uri="{FF2B5EF4-FFF2-40B4-BE49-F238E27FC236}">
                <a16:creationId xmlns:a16="http://schemas.microsoft.com/office/drawing/2014/main" id="{DD50219F-408B-9546-A8A8-60A034C1D6B6}"/>
              </a:ext>
            </a:extLst>
          </p:cNvPr>
          <p:cNvPicPr>
            <a:picLocks noChangeAspect="1"/>
          </p:cNvPicPr>
          <p:nvPr/>
        </p:nvPicPr>
        <p:blipFill>
          <a:blip r:embed="rId3"/>
          <a:stretch>
            <a:fillRect/>
          </a:stretch>
        </p:blipFill>
        <p:spPr>
          <a:xfrm>
            <a:off x="6345388" y="1160030"/>
            <a:ext cx="4557561" cy="3629310"/>
          </a:xfrm>
          <a:prstGeom prst="rect">
            <a:avLst/>
          </a:prstGeom>
        </p:spPr>
      </p:pic>
    </p:spTree>
    <p:extLst>
      <p:ext uri="{BB962C8B-B14F-4D97-AF65-F5344CB8AC3E}">
        <p14:creationId xmlns:p14="http://schemas.microsoft.com/office/powerpoint/2010/main" val="17792581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F9DE76-E0FA-234F-B133-E594F59C3FF3}"/>
              </a:ext>
            </a:extLst>
          </p:cNvPr>
          <p:cNvSpPr>
            <a:spLocks noGrp="1"/>
          </p:cNvSpPr>
          <p:nvPr>
            <p:ph type="ctrTitle"/>
          </p:nvPr>
        </p:nvSpPr>
        <p:spPr>
          <a:xfrm>
            <a:off x="280988" y="250825"/>
            <a:ext cx="4624644" cy="601791"/>
          </a:xfrm>
        </p:spPr>
        <p:txBody>
          <a:bodyPr>
            <a:normAutofit/>
          </a:bodyPr>
          <a:lstStyle/>
          <a:p>
            <a:pPr algn="l"/>
            <a:r>
              <a:rPr lang="en-US" sz="3600" dirty="0">
                <a:solidFill>
                  <a:schemeClr val="accent5">
                    <a:lumMod val="50000"/>
                  </a:schemeClr>
                </a:solidFill>
                <a:latin typeface="Menlo" panose="020B0609030804020204" pitchFamily="49" charset="0"/>
                <a:ea typeface="Menlo" panose="020B0609030804020204" pitchFamily="49" charset="0"/>
                <a:cs typeface="Menlo" panose="020B0609030804020204" pitchFamily="49" charset="0"/>
              </a:rPr>
              <a:t>RESULTS</a:t>
            </a:r>
          </a:p>
        </p:txBody>
      </p:sp>
      <p:sp>
        <p:nvSpPr>
          <p:cNvPr id="3" name="TextBox 2">
            <a:extLst>
              <a:ext uri="{FF2B5EF4-FFF2-40B4-BE49-F238E27FC236}">
                <a16:creationId xmlns:a16="http://schemas.microsoft.com/office/drawing/2014/main" id="{B02BC55F-4028-634E-93C8-245EE26AAF92}"/>
              </a:ext>
            </a:extLst>
          </p:cNvPr>
          <p:cNvSpPr txBox="1"/>
          <p:nvPr/>
        </p:nvSpPr>
        <p:spPr>
          <a:xfrm>
            <a:off x="701622" y="5456535"/>
            <a:ext cx="11147478" cy="369332"/>
          </a:xfrm>
          <a:prstGeom prst="rect">
            <a:avLst/>
          </a:prstGeom>
          <a:noFill/>
        </p:spPr>
        <p:txBody>
          <a:bodyPr wrap="square" rtlCol="0">
            <a:spAutoFit/>
          </a:bodyPr>
          <a:lstStyle/>
          <a:p>
            <a:r>
              <a:rPr lang="en-US" b="1" dirty="0"/>
              <a:t>Figure 2. (a) </a:t>
            </a:r>
            <a:r>
              <a:rPr lang="en-US" dirty="0"/>
              <a:t>Boxplot and (</a:t>
            </a:r>
            <a:r>
              <a:rPr lang="en-US" b="1" dirty="0"/>
              <a:t>b)</a:t>
            </a:r>
            <a:r>
              <a:rPr lang="en-US" dirty="0"/>
              <a:t> differential expression level of DTD1 between control and experimental dataset</a:t>
            </a:r>
          </a:p>
        </p:txBody>
      </p:sp>
      <p:pic>
        <p:nvPicPr>
          <p:cNvPr id="4" name="Picture 3">
            <a:extLst>
              <a:ext uri="{FF2B5EF4-FFF2-40B4-BE49-F238E27FC236}">
                <a16:creationId xmlns:a16="http://schemas.microsoft.com/office/drawing/2014/main" id="{2D39B4C4-D418-244C-B1F5-8C16E747D471}"/>
              </a:ext>
            </a:extLst>
          </p:cNvPr>
          <p:cNvPicPr>
            <a:picLocks noChangeAspect="1"/>
          </p:cNvPicPr>
          <p:nvPr/>
        </p:nvPicPr>
        <p:blipFill>
          <a:blip r:embed="rId2"/>
          <a:stretch>
            <a:fillRect/>
          </a:stretch>
        </p:blipFill>
        <p:spPr>
          <a:xfrm>
            <a:off x="900153" y="1344070"/>
            <a:ext cx="4730750" cy="3767225"/>
          </a:xfrm>
          <a:prstGeom prst="rect">
            <a:avLst/>
          </a:prstGeom>
        </p:spPr>
      </p:pic>
      <p:sp>
        <p:nvSpPr>
          <p:cNvPr id="5" name="TextBox 4">
            <a:extLst>
              <a:ext uri="{FF2B5EF4-FFF2-40B4-BE49-F238E27FC236}">
                <a16:creationId xmlns:a16="http://schemas.microsoft.com/office/drawing/2014/main" id="{D29086CB-C811-6D4A-8A85-5CD9B9DEDD3B}"/>
              </a:ext>
            </a:extLst>
          </p:cNvPr>
          <p:cNvSpPr txBox="1"/>
          <p:nvPr/>
        </p:nvSpPr>
        <p:spPr>
          <a:xfrm>
            <a:off x="127000" y="939800"/>
            <a:ext cx="298480" cy="369332"/>
          </a:xfrm>
          <a:prstGeom prst="rect">
            <a:avLst/>
          </a:prstGeom>
          <a:noFill/>
        </p:spPr>
        <p:txBody>
          <a:bodyPr wrap="none" rtlCol="0">
            <a:spAutoFit/>
          </a:bodyPr>
          <a:lstStyle/>
          <a:p>
            <a:r>
              <a:rPr lang="en-US" b="1" dirty="0"/>
              <a:t>a</a:t>
            </a:r>
          </a:p>
        </p:txBody>
      </p:sp>
      <p:sp>
        <p:nvSpPr>
          <p:cNvPr id="6" name="TextBox 5">
            <a:extLst>
              <a:ext uri="{FF2B5EF4-FFF2-40B4-BE49-F238E27FC236}">
                <a16:creationId xmlns:a16="http://schemas.microsoft.com/office/drawing/2014/main" id="{9E5A1F8B-53AE-2C42-A263-F2D19B3FC355}"/>
              </a:ext>
            </a:extLst>
          </p:cNvPr>
          <p:cNvSpPr txBox="1"/>
          <p:nvPr/>
        </p:nvSpPr>
        <p:spPr>
          <a:xfrm>
            <a:off x="5779931" y="755134"/>
            <a:ext cx="306494" cy="369332"/>
          </a:xfrm>
          <a:prstGeom prst="rect">
            <a:avLst/>
          </a:prstGeom>
          <a:noFill/>
        </p:spPr>
        <p:txBody>
          <a:bodyPr wrap="none" rtlCol="0">
            <a:spAutoFit/>
          </a:bodyPr>
          <a:lstStyle/>
          <a:p>
            <a:r>
              <a:rPr lang="en-US" b="1" dirty="0"/>
              <a:t>b</a:t>
            </a:r>
          </a:p>
        </p:txBody>
      </p:sp>
      <p:pic>
        <p:nvPicPr>
          <p:cNvPr id="7" name="Picture 6">
            <a:extLst>
              <a:ext uri="{FF2B5EF4-FFF2-40B4-BE49-F238E27FC236}">
                <a16:creationId xmlns:a16="http://schemas.microsoft.com/office/drawing/2014/main" id="{31283E87-2168-3549-ABF2-4C5957DFC62C}"/>
              </a:ext>
            </a:extLst>
          </p:cNvPr>
          <p:cNvPicPr>
            <a:picLocks noChangeAspect="1"/>
          </p:cNvPicPr>
          <p:nvPr/>
        </p:nvPicPr>
        <p:blipFill>
          <a:blip r:embed="rId3"/>
          <a:stretch>
            <a:fillRect/>
          </a:stretch>
        </p:blipFill>
        <p:spPr>
          <a:xfrm>
            <a:off x="6105576" y="551720"/>
            <a:ext cx="6117059" cy="4871180"/>
          </a:xfrm>
          <a:prstGeom prst="rect">
            <a:avLst/>
          </a:prstGeom>
        </p:spPr>
      </p:pic>
    </p:spTree>
    <p:extLst>
      <p:ext uri="{BB962C8B-B14F-4D97-AF65-F5344CB8AC3E}">
        <p14:creationId xmlns:p14="http://schemas.microsoft.com/office/powerpoint/2010/main" val="311352371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2661</TotalTime>
  <Words>830</Words>
  <Application>Microsoft Macintosh PowerPoint</Application>
  <PresentationFormat>Widescreen</PresentationFormat>
  <Paragraphs>149</Paragraphs>
  <Slides>18</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Arial</vt:lpstr>
      <vt:lpstr>Calibri</vt:lpstr>
      <vt:lpstr>Calibri Light</vt:lpstr>
      <vt:lpstr>Menlo</vt:lpstr>
      <vt:lpstr>Office Theme</vt:lpstr>
      <vt:lpstr>PowerPoint Presentation</vt:lpstr>
      <vt:lpstr>PowerPoint Presentation</vt:lpstr>
      <vt:lpstr>PowerPoint Presentation</vt:lpstr>
      <vt:lpstr>PowerPoint Presentation</vt:lpstr>
      <vt:lpstr>RESULTS</vt:lpstr>
      <vt:lpstr>RESULTS</vt:lpstr>
      <vt:lpstr>RESULTS</vt:lpstr>
      <vt:lpstr>RESULTS</vt:lpstr>
      <vt:lpstr>RESULTS</vt:lpstr>
      <vt:lpstr>RESULTS</vt:lpstr>
      <vt:lpstr>RESULTS</vt:lpstr>
      <vt:lpstr>PowerPoint Presentation</vt:lpstr>
      <vt:lpstr>PowerPoint Presentation</vt:lpstr>
      <vt:lpstr>RESPONSE TO OXIDATIVE STRESS</vt:lpstr>
      <vt:lpstr>RESULTS</vt:lpstr>
      <vt:lpstr>PowerPoint Presentation</vt:lpstr>
      <vt:lpstr>RESULTS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Joenilo II Paduhilao</dc:creator>
  <cp:lastModifiedBy>Joenilo II Paduhilao</cp:lastModifiedBy>
  <cp:revision>9</cp:revision>
  <dcterms:created xsi:type="dcterms:W3CDTF">2024-04-24T08:36:56Z</dcterms:created>
  <dcterms:modified xsi:type="dcterms:W3CDTF">2024-04-26T04:58:32Z</dcterms:modified>
</cp:coreProperties>
</file>